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9" r:id="rId6"/>
    <p:sldId id="260" r:id="rId7"/>
    <p:sldId id="261" r:id="rId8"/>
    <p:sldId id="269" r:id="rId9"/>
    <p:sldId id="264" r:id="rId10"/>
    <p:sldId id="280" r:id="rId11"/>
    <p:sldId id="291" r:id="rId12"/>
    <p:sldId id="275" r:id="rId13"/>
    <p:sldId id="276" r:id="rId14"/>
    <p:sldId id="277" r:id="rId15"/>
    <p:sldId id="279" r:id="rId16"/>
    <p:sldId id="281" r:id="rId17"/>
    <p:sldId id="282" r:id="rId18"/>
    <p:sldId id="283" r:id="rId19"/>
    <p:sldId id="284" r:id="rId20"/>
    <p:sldId id="285" r:id="rId21"/>
    <p:sldId id="286" r:id="rId22"/>
    <p:sldId id="287" r:id="rId23"/>
    <p:sldId id="288" r:id="rId24"/>
    <p:sldId id="289" r:id="rId25"/>
    <p:sldId id="290" r:id="rId26"/>
    <p:sldId id="272"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1BF9A-0546-46A1-B301-79C0F741BB87}" v="1" dt="2023-04-26T14:33:33.758"/>
    <p1510:client id="{486E6E1E-9E87-E359-1ED7-545DEDDBB5CD}" v="3" dt="2023-04-26T14:31:06.442"/>
    <p1510:client id="{69E75C8B-FE7B-6B67-AE62-DBBD17E5A88D}" v="150" dt="2023-04-26T16:47:25.150"/>
    <p1510:client id="{C0F2063D-5517-6373-E0D3-D80EB9704BF1}" v="3" dt="2023-04-26T16:28:12.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A1E609-F3A2-3E4C-AC4F-4DE142977EC2}" type="datetimeFigureOut">
              <a:rPr lang="en-US" smtClean="0"/>
              <a:t>4/28/2023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0F4421-3DD0-5B40-9234-8188E86714DC}" type="slidenum">
              <a:rPr lang="en-US" smtClean="0"/>
              <a:t>‹#›</a:t>
            </a:fld>
            <a:endParaRPr lang="en-US"/>
          </a:p>
        </p:txBody>
      </p:sp>
    </p:spTree>
    <p:extLst>
      <p:ext uri="{BB962C8B-B14F-4D97-AF65-F5344CB8AC3E}">
        <p14:creationId xmlns:p14="http://schemas.microsoft.com/office/powerpoint/2010/main" val="127061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exel.edu/hr/benefits/retirement/retiree-benefi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defTabSz="457200">
              <a:lnSpc>
                <a:spcPct val="100000"/>
              </a:lnSpc>
              <a:spcBef>
                <a:spcPts val="0"/>
              </a:spcBef>
              <a:buFont typeface="Wingdings" panose="05000000000000000000" pitchFamily="2" charset="2"/>
              <a:buChar char="§"/>
            </a:pPr>
            <a:r>
              <a:rPr lang="en-US" sz="1200">
                <a:solidFill>
                  <a:prstClr val="black"/>
                </a:solidFill>
              </a:rPr>
              <a:t>The Independence Blue Cross Personal Choice 65 (PPO), is a Medicare Advantage preferred provider organization plan (PPO) that is offered for Retirees and their Spouses or Domestic Partners of record who are eligible for Medicare. It offers benefits beyond Original Medicare and includes benefits only available to Blue Cross Medicare Advantage plan members. </a:t>
            </a:r>
          </a:p>
          <a:p>
            <a:pPr marL="0" lvl="0" indent="0" defTabSz="457200">
              <a:lnSpc>
                <a:spcPct val="100000"/>
              </a:lnSpc>
              <a:spcBef>
                <a:spcPts val="0"/>
              </a:spcBef>
              <a:buNone/>
            </a:pPr>
            <a:endParaRPr lang="en-US" sz="800">
              <a:solidFill>
                <a:prstClr val="black"/>
              </a:solidFill>
            </a:endParaRPr>
          </a:p>
          <a:p>
            <a:pPr marL="285750" indent="-285750" defTabSz="457200">
              <a:lnSpc>
                <a:spcPct val="100000"/>
              </a:lnSpc>
              <a:spcBef>
                <a:spcPts val="0"/>
              </a:spcBef>
              <a:buFont typeface="Wingdings" panose="05000000000000000000" pitchFamily="2" charset="2"/>
              <a:buChar char="§"/>
            </a:pPr>
            <a:r>
              <a:rPr lang="en-US" sz="1200">
                <a:solidFill>
                  <a:prstClr val="black"/>
                </a:solidFill>
              </a:rPr>
              <a:t>To qualify, you must be entitled and enrolled in both Medicare Parts A and B. You are responsible for payment of the ongoing Medicare Part B premium, along with your Personal Choice 65 PPO premiums that are paid to WEX on a monthly basis.</a:t>
            </a:r>
          </a:p>
          <a:p>
            <a:pPr marL="0" lvl="0" indent="0" defTabSz="457200">
              <a:lnSpc>
                <a:spcPct val="100000"/>
              </a:lnSpc>
              <a:spcBef>
                <a:spcPts val="0"/>
              </a:spcBef>
              <a:buNone/>
            </a:pPr>
            <a:endParaRPr lang="en-US" sz="800">
              <a:solidFill>
                <a:prstClr val="black"/>
              </a:solidFill>
            </a:endParaRPr>
          </a:p>
          <a:p>
            <a:pPr marL="285750" lvl="0" indent="-285750" defTabSz="457200">
              <a:lnSpc>
                <a:spcPct val="100000"/>
              </a:lnSpc>
              <a:spcBef>
                <a:spcPts val="0"/>
              </a:spcBef>
              <a:buFont typeface="Wingdings" panose="05000000000000000000" pitchFamily="2" charset="2"/>
              <a:buChar char="§"/>
            </a:pPr>
            <a:r>
              <a:rPr lang="en-US" sz="1200">
                <a:solidFill>
                  <a:prstClr val="black"/>
                </a:solidFill>
              </a:rPr>
              <a:t>The Independence Blue Cross Rx plan provides the prescription drug benefits integrated into your Medicare Advantage plan. It provides Medicare Part D coverage and follows their rules.</a:t>
            </a:r>
          </a:p>
          <a:p>
            <a:pPr marL="285750" lvl="0" indent="-285750" defTabSz="457200">
              <a:lnSpc>
                <a:spcPct val="100000"/>
              </a:lnSpc>
              <a:spcBef>
                <a:spcPts val="0"/>
              </a:spcBef>
              <a:buFont typeface="Wingdings" panose="05000000000000000000" pitchFamily="2" charset="2"/>
              <a:buChar char="§"/>
            </a:pPr>
            <a:r>
              <a:rPr lang="en-US" sz="1200">
                <a:solidFill>
                  <a:prstClr val="black"/>
                </a:solidFill>
              </a:rPr>
              <a:t>Biennial Vision Benefit is built into this plan. </a:t>
            </a:r>
          </a:p>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15</a:t>
            </a:fld>
            <a:endParaRPr lang="en-US"/>
          </a:p>
        </p:txBody>
      </p:sp>
    </p:spTree>
    <p:extLst>
      <p:ext uri="{BB962C8B-B14F-4D97-AF65-F5344CB8AC3E}">
        <p14:creationId xmlns:p14="http://schemas.microsoft.com/office/powerpoint/2010/main" val="12023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Dental and Vision plans are stand alone options and do not need to be enrolled in. Retirees can waive these benefits if they chose and reelect during annual enrollment during the fall for January 1. </a:t>
            </a:r>
          </a:p>
          <a:p>
            <a:endParaRPr lang="en-US"/>
          </a:p>
          <a:p>
            <a:r>
              <a:rPr lang="en-US"/>
              <a:t>Both plans are the same plans offered to active employees. </a:t>
            </a:r>
          </a:p>
        </p:txBody>
      </p:sp>
      <p:sp>
        <p:nvSpPr>
          <p:cNvPr id="4" name="Slide Number Placeholder 3"/>
          <p:cNvSpPr>
            <a:spLocks noGrp="1"/>
          </p:cNvSpPr>
          <p:nvPr>
            <p:ph type="sldNum" sz="quarter" idx="5"/>
          </p:nvPr>
        </p:nvSpPr>
        <p:spPr/>
        <p:txBody>
          <a:bodyPr/>
          <a:lstStyle/>
          <a:p>
            <a:fld id="{7D0F4421-3DD0-5B40-9234-8188E86714DC}" type="slidenum">
              <a:rPr lang="en-US" smtClean="0"/>
              <a:t>16</a:t>
            </a:fld>
            <a:endParaRPr lang="en-US"/>
          </a:p>
        </p:txBody>
      </p:sp>
    </p:spTree>
    <p:extLst>
      <p:ext uri="{BB962C8B-B14F-4D97-AF65-F5344CB8AC3E}">
        <p14:creationId xmlns:p14="http://schemas.microsoft.com/office/powerpoint/2010/main" val="235351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17</a:t>
            </a:fld>
            <a:endParaRPr lang="en-US"/>
          </a:p>
        </p:txBody>
      </p:sp>
    </p:spTree>
    <p:extLst>
      <p:ext uri="{BB962C8B-B14F-4D97-AF65-F5344CB8AC3E}">
        <p14:creationId xmlns:p14="http://schemas.microsoft.com/office/powerpoint/2010/main" val="271537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a:t>Tuition Remission – available for retiree, spouse and dependent children at level the retiree was entitled on date of retirement. </a:t>
            </a:r>
          </a:p>
          <a:p>
            <a:pPr marL="342900" indent="-342900">
              <a:buFont typeface="Arial" panose="020B0604020202020204" pitchFamily="34" charset="0"/>
              <a:buChar char="•"/>
            </a:pPr>
            <a:r>
              <a:rPr lang="en-US" sz="1200"/>
              <a:t>Courtesy Retiree ID Card</a:t>
            </a:r>
          </a:p>
          <a:p>
            <a:pPr marL="342900" indent="-342900">
              <a:buFont typeface="Arial" panose="020B0604020202020204" pitchFamily="34" charset="0"/>
              <a:buChar char="•"/>
            </a:pPr>
            <a:r>
              <a:rPr lang="en-US" sz="1200"/>
              <a:t>Recreation Center memberships</a:t>
            </a:r>
          </a:p>
          <a:p>
            <a:pPr marL="342900" lvl="0" indent="-342900">
              <a:buFont typeface="Arial" panose="020B0604020202020204" pitchFamily="34" charset="0"/>
              <a:buChar char="•"/>
            </a:pPr>
            <a:r>
              <a:rPr lang="en-US" sz="1200">
                <a:solidFill>
                  <a:prstClr val="black"/>
                </a:solidFill>
              </a:rPr>
              <a:t>Annual Retiree Luncheon</a:t>
            </a:r>
          </a:p>
          <a:p>
            <a:pPr marL="342900" lvl="0" indent="-342900" defTabSz="457200">
              <a:lnSpc>
                <a:spcPct val="100000"/>
              </a:lnSpc>
              <a:spcBef>
                <a:spcPts val="0"/>
              </a:spcBef>
              <a:buFont typeface="Arial" panose="020B0604020202020204" pitchFamily="34" charset="0"/>
              <a:buChar char="•"/>
            </a:pPr>
            <a:r>
              <a:rPr lang="en-US" sz="1200">
                <a:solidFill>
                  <a:prstClr val="black"/>
                </a:solidFill>
              </a:rPr>
              <a:t>If you are a current participant with any of our voluntary benefits, such as Liberty Mutual Home and Auto Insurance, Genworth Long Term Care and Allstate Critical Illness, your benefits can continue. Payments for coverage would transition from payroll deductions to direct bill with the individual vendor. </a:t>
            </a:r>
            <a:endParaRPr lang="en-US" sz="1400"/>
          </a:p>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18</a:t>
            </a:fld>
            <a:endParaRPr lang="en-US"/>
          </a:p>
        </p:txBody>
      </p:sp>
    </p:spTree>
    <p:extLst>
      <p:ext uri="{BB962C8B-B14F-4D97-AF65-F5344CB8AC3E}">
        <p14:creationId xmlns:p14="http://schemas.microsoft.com/office/powerpoint/2010/main" val="268787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defTabSz="457200">
              <a:lnSpc>
                <a:spcPct val="100000"/>
              </a:lnSpc>
              <a:spcBef>
                <a:spcPts val="0"/>
              </a:spcBef>
              <a:buFont typeface="Arial" pitchFamily="34" charset="0"/>
              <a:buChar char="•"/>
              <a:defRPr/>
            </a:pPr>
            <a:r>
              <a:rPr lang="en-US" sz="2000">
                <a:solidFill>
                  <a:prstClr val="black"/>
                </a:solidFill>
              </a:rPr>
              <a:t>3 months prior to your date of retirement review the information on </a:t>
            </a:r>
            <a:r>
              <a:rPr lang="en-US" sz="2000">
                <a:solidFill>
                  <a:prstClr val="black"/>
                </a:solidFill>
                <a:hlinkClick r:id="rId3"/>
              </a:rPr>
              <a:t>https://drexel.edu/hr/benefits/retirement/retiree-benefits/</a:t>
            </a:r>
            <a:endParaRPr lang="en-US" sz="2000">
              <a:solidFill>
                <a:prstClr val="black"/>
              </a:solidFill>
            </a:endParaRPr>
          </a:p>
          <a:p>
            <a:pPr marL="742950" lvl="1" indent="-285750" defTabSz="457200">
              <a:lnSpc>
                <a:spcPct val="100000"/>
              </a:lnSpc>
              <a:spcBef>
                <a:spcPts val="0"/>
              </a:spcBef>
              <a:buFont typeface="Arial" pitchFamily="34" charset="0"/>
              <a:buChar char="•"/>
              <a:defRPr/>
            </a:pPr>
            <a:r>
              <a:rPr lang="en-US" sz="2000">
                <a:solidFill>
                  <a:prstClr val="black"/>
                </a:solidFill>
              </a:rPr>
              <a:t>Any changes to the policy and process will be listed here, if applicable.</a:t>
            </a:r>
          </a:p>
          <a:p>
            <a:pPr marL="742950" lvl="1" indent="-285750" defTabSz="457200">
              <a:lnSpc>
                <a:spcPct val="100000"/>
              </a:lnSpc>
              <a:spcBef>
                <a:spcPts val="0"/>
              </a:spcBef>
              <a:buFont typeface="Arial" pitchFamily="34" charset="0"/>
              <a:buChar char="•"/>
              <a:defRPr/>
            </a:pPr>
            <a:r>
              <a:rPr lang="en-US" sz="2000">
                <a:solidFill>
                  <a:prstClr val="black"/>
                </a:solidFill>
              </a:rPr>
              <a:t>Meet with an HR Benefits Consultant if you are planning to enroll in the Drexel Retiree Health Plan.</a:t>
            </a:r>
          </a:p>
          <a:p>
            <a:pPr marL="457200" lvl="1" indent="0" defTabSz="457200">
              <a:lnSpc>
                <a:spcPct val="100000"/>
              </a:lnSpc>
              <a:spcBef>
                <a:spcPts val="0"/>
              </a:spcBef>
              <a:buNone/>
              <a:defRPr/>
            </a:pPr>
            <a:endParaRPr lang="en-US" sz="2000">
              <a:solidFill>
                <a:prstClr val="black"/>
              </a:solidFill>
            </a:endParaRPr>
          </a:p>
          <a:p>
            <a:pPr marL="285750" lvl="0" indent="-285750" defTabSz="457200">
              <a:lnSpc>
                <a:spcPct val="100000"/>
              </a:lnSpc>
              <a:spcBef>
                <a:spcPts val="0"/>
              </a:spcBef>
              <a:buFont typeface="Arial" pitchFamily="34" charset="0"/>
              <a:buChar char="•"/>
              <a:defRPr/>
            </a:pPr>
            <a:r>
              <a:rPr lang="en-US" sz="2000">
                <a:solidFill>
                  <a:prstClr val="black"/>
                </a:solidFill>
              </a:rPr>
              <a:t>You should advise your department of your intent to participate in TFTP so that they can take appropriate action to transition your position. This involves submitting an EPAF to HRIS so that your record can updated in Banner and Benefits can work with the administrator, WEX, on your transition off of the active employee benefits and into the Drexel retirement plan (if applicable). </a:t>
            </a:r>
          </a:p>
          <a:p>
            <a:pPr marL="285750" lvl="0" indent="-285750" defTabSz="457200">
              <a:lnSpc>
                <a:spcPct val="100000"/>
              </a:lnSpc>
              <a:spcBef>
                <a:spcPts val="0"/>
              </a:spcBef>
              <a:buFont typeface="Arial" pitchFamily="34" charset="0"/>
              <a:buChar char="•"/>
              <a:defRPr/>
            </a:pPr>
            <a:endParaRPr lang="en-US" sz="2000">
              <a:solidFill>
                <a:prstClr val="black"/>
              </a:solidFill>
            </a:endParaRPr>
          </a:p>
          <a:p>
            <a:pPr marL="285750" lvl="0" indent="-285750" defTabSz="457200">
              <a:lnSpc>
                <a:spcPct val="100000"/>
              </a:lnSpc>
              <a:spcBef>
                <a:spcPts val="0"/>
              </a:spcBef>
              <a:buFont typeface="Arial" pitchFamily="34" charset="0"/>
              <a:buChar char="•"/>
              <a:defRPr/>
            </a:pPr>
            <a:r>
              <a:rPr lang="en-US" sz="2000">
                <a:solidFill>
                  <a:prstClr val="black"/>
                </a:solidFill>
              </a:rPr>
              <a:t>Your supervisor or department head should meet with you before your last day to discuss the employee separation checklist.</a:t>
            </a:r>
          </a:p>
          <a:p>
            <a:pPr marL="285750" lvl="0" indent="-285750" defTabSz="457200">
              <a:lnSpc>
                <a:spcPct val="100000"/>
              </a:lnSpc>
              <a:spcBef>
                <a:spcPts val="0"/>
              </a:spcBef>
              <a:buFont typeface="Arial" pitchFamily="34" charset="0"/>
              <a:buChar char="•"/>
              <a:defRPr/>
            </a:pPr>
            <a:r>
              <a:rPr lang="en-US" sz="1200">
                <a:solidFill>
                  <a:prstClr val="black"/>
                </a:solidFill>
              </a:rPr>
              <a:t>You will have an opportunity to provide feedback to the University about your employment experience by requesting an exit interview with a HR Business Partner.</a:t>
            </a:r>
          </a:p>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19</a:t>
            </a:fld>
            <a:endParaRPr lang="en-US"/>
          </a:p>
        </p:txBody>
      </p:sp>
    </p:spTree>
    <p:extLst>
      <p:ext uri="{BB962C8B-B14F-4D97-AF65-F5344CB8AC3E}">
        <p14:creationId xmlns:p14="http://schemas.microsoft.com/office/powerpoint/2010/main" val="32842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a:lnSpc>
                <a:spcPct val="80000"/>
              </a:lnSpc>
              <a:spcBef>
                <a:spcPts val="0"/>
              </a:spcBef>
              <a:buNone/>
            </a:pPr>
            <a:r>
              <a:rPr lang="en-US" sz="1200" b="1">
                <a:solidFill>
                  <a:prstClr val="black"/>
                </a:solidFill>
              </a:rPr>
              <a:t>If you or your spouse/partner are age 65 or older:</a:t>
            </a:r>
          </a:p>
          <a:p>
            <a:pPr marL="0" lvl="0" indent="0" algn="ctr" defTabSz="457200">
              <a:lnSpc>
                <a:spcPct val="80000"/>
              </a:lnSpc>
              <a:spcBef>
                <a:spcPts val="0"/>
              </a:spcBef>
              <a:buNone/>
              <a:defRPr/>
            </a:pPr>
            <a:r>
              <a:rPr lang="en-US" sz="1200">
                <a:solidFill>
                  <a:prstClr val="black"/>
                </a:solidFill>
              </a:rPr>
              <a:t>  </a:t>
            </a:r>
          </a:p>
          <a:p>
            <a:pPr marL="285750" lvl="0" indent="-285750" defTabSz="457200">
              <a:lnSpc>
                <a:spcPct val="80000"/>
              </a:lnSpc>
              <a:spcBef>
                <a:spcPts val="0"/>
              </a:spcBef>
              <a:buFont typeface="Arial" pitchFamily="34" charset="0"/>
              <a:buChar char="•"/>
              <a:defRPr/>
            </a:pPr>
            <a:r>
              <a:rPr lang="en-US" sz="1200">
                <a:solidFill>
                  <a:prstClr val="black"/>
                </a:solidFill>
              </a:rPr>
              <a:t>Make an appointment with your local Social Security Office to sign up for Medicare Parts A and B, if you have previously waived Part B. The typical timeline that Social Security requires for processing enrollments for Part B is 60-90 days before you want the benefit effective. So, if your retirement date is 8/31, you will need Medicare Part B effective 9/1. You should be meeting with Social Security end of June, beginning of July at the latest. You can always meet with them before that but submission of your Part B application and supporting docs should be done by this timeline. </a:t>
            </a:r>
          </a:p>
          <a:p>
            <a:pPr marL="285750" lvl="0" indent="-285750" defTabSz="457200">
              <a:lnSpc>
                <a:spcPct val="80000"/>
              </a:lnSpc>
              <a:spcBef>
                <a:spcPts val="0"/>
              </a:spcBef>
              <a:buFont typeface="Arial" pitchFamily="34" charset="0"/>
              <a:buChar char="•"/>
              <a:defRPr/>
            </a:pPr>
            <a:r>
              <a:rPr lang="en-US" sz="1200">
                <a:solidFill>
                  <a:prstClr val="black"/>
                </a:solidFill>
              </a:rPr>
              <a:t>While you can submit your application online, there is the ability of doing this process in person at your local office to ensure that your application has been received and is in process. Typically the processing timeline for the applications is about 10-15 business days, then they provide you a letter confirming that your application has been received and approved. The ID card and more detail about your benefit will be sent later but if it has been a month and you haven’t heard anything from them about your app, be sure to reach out to them to make sure that nothing is missing. </a:t>
            </a:r>
          </a:p>
          <a:p>
            <a:pPr marL="285750" lvl="0" indent="-285750" defTabSz="457200">
              <a:lnSpc>
                <a:spcPct val="80000"/>
              </a:lnSpc>
              <a:spcBef>
                <a:spcPts val="0"/>
              </a:spcBef>
              <a:buFont typeface="Arial" pitchFamily="34" charset="0"/>
              <a:buChar char="•"/>
              <a:defRPr/>
            </a:pPr>
            <a:endParaRPr lang="en-US" sz="1200">
              <a:solidFill>
                <a:prstClr val="black"/>
              </a:solidFill>
            </a:endParaRPr>
          </a:p>
          <a:p>
            <a:pPr marL="285750" lvl="0" indent="-285750" defTabSz="457200">
              <a:lnSpc>
                <a:spcPct val="80000"/>
              </a:lnSpc>
              <a:spcBef>
                <a:spcPts val="0"/>
              </a:spcBef>
              <a:buFont typeface="Arial" pitchFamily="34" charset="0"/>
              <a:buChar char="•"/>
              <a:defRPr/>
            </a:pPr>
            <a:r>
              <a:rPr lang="en-US" sz="1200">
                <a:solidFill>
                  <a:prstClr val="black"/>
                </a:solidFill>
              </a:rPr>
              <a:t>Drexel will be required to provide confirmation of enrollment in health/prescription insurance for those who have waived Part B while still being covered under our ‘Active’ employee benefits. Please connect with Human Resources prior to your Social Security appointment to ensure you have this document. </a:t>
            </a:r>
          </a:p>
          <a:p>
            <a:pPr marL="0" lvl="0" indent="0" defTabSz="457200">
              <a:lnSpc>
                <a:spcPct val="80000"/>
              </a:lnSpc>
              <a:spcBef>
                <a:spcPts val="0"/>
              </a:spcBef>
              <a:buNone/>
              <a:defRPr/>
            </a:pPr>
            <a:endParaRPr lang="en-US" sz="1200">
              <a:solidFill>
                <a:prstClr val="black"/>
              </a:solidFill>
            </a:endParaRPr>
          </a:p>
          <a:p>
            <a:pPr marL="0" lvl="0" indent="0" defTabSz="457200">
              <a:lnSpc>
                <a:spcPct val="80000"/>
              </a:lnSpc>
              <a:spcBef>
                <a:spcPts val="0"/>
              </a:spcBef>
              <a:buNone/>
              <a:defRPr/>
            </a:pPr>
            <a:r>
              <a:rPr lang="en-US" sz="1200">
                <a:solidFill>
                  <a:srgbClr val="C0504D"/>
                </a:solidFill>
              </a:rPr>
              <a:t>	</a:t>
            </a:r>
            <a:r>
              <a:rPr lang="en-US" sz="1200">
                <a:solidFill>
                  <a:srgbClr val="C0504D"/>
                </a:solidFill>
                <a:hlinkClick r:id="rId3"/>
              </a:rPr>
              <a:t>www.socialsecurity.gov</a:t>
            </a:r>
            <a:r>
              <a:rPr lang="en-US" sz="1200">
                <a:solidFill>
                  <a:srgbClr val="C0504D"/>
                </a:solidFill>
              </a:rPr>
              <a:t> </a:t>
            </a:r>
            <a:r>
              <a:rPr lang="en-US" sz="1200">
                <a:solidFill>
                  <a:prstClr val="black"/>
                </a:solidFill>
              </a:rPr>
              <a:t>– apply for Social Security online</a:t>
            </a:r>
          </a:p>
          <a:p>
            <a:pPr marL="0" lvl="0" indent="0" defTabSz="457200">
              <a:lnSpc>
                <a:spcPct val="80000"/>
              </a:lnSpc>
              <a:spcBef>
                <a:spcPts val="0"/>
              </a:spcBef>
              <a:buNone/>
              <a:defRPr/>
            </a:pPr>
            <a:r>
              <a:rPr lang="en-US" sz="1200">
                <a:solidFill>
                  <a:prstClr val="black"/>
                </a:solidFill>
              </a:rPr>
              <a:t>	</a:t>
            </a:r>
            <a:r>
              <a:rPr lang="en-US" sz="1200">
                <a:solidFill>
                  <a:prstClr val="black"/>
                </a:solidFill>
                <a:hlinkClick r:id="rId3"/>
              </a:rPr>
              <a:t>www.medicare.gov</a:t>
            </a:r>
            <a:r>
              <a:rPr lang="en-US" sz="1200">
                <a:solidFill>
                  <a:prstClr val="black"/>
                </a:solidFill>
              </a:rPr>
              <a:t> – apply for Medicare online</a:t>
            </a:r>
          </a:p>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20</a:t>
            </a:fld>
            <a:endParaRPr lang="en-US"/>
          </a:p>
        </p:txBody>
      </p:sp>
    </p:spTree>
    <p:extLst>
      <p:ext uri="{BB962C8B-B14F-4D97-AF65-F5344CB8AC3E}">
        <p14:creationId xmlns:p14="http://schemas.microsoft.com/office/powerpoint/2010/main" val="354371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Note that you will have a monthly premium paid to Social Security for your Medicare Part B premium, along with your Drexel Health Insurance premiums that are paid to WEX on a monthly basis, should you choose to enroll in the Drexel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prstClr val="black"/>
              </a:solidFill>
            </a:endParaRPr>
          </a:p>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21</a:t>
            </a:fld>
            <a:endParaRPr lang="en-US"/>
          </a:p>
        </p:txBody>
      </p:sp>
    </p:spTree>
    <p:extLst>
      <p:ext uri="{BB962C8B-B14F-4D97-AF65-F5344CB8AC3E}">
        <p14:creationId xmlns:p14="http://schemas.microsoft.com/office/powerpoint/2010/main" val="163323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prstClr val="black"/>
              </a:solidFill>
            </a:endParaRPr>
          </a:p>
          <a:p>
            <a:endParaRPr lang="en-US"/>
          </a:p>
        </p:txBody>
      </p:sp>
      <p:sp>
        <p:nvSpPr>
          <p:cNvPr id="4" name="Slide Number Placeholder 3"/>
          <p:cNvSpPr>
            <a:spLocks noGrp="1"/>
          </p:cNvSpPr>
          <p:nvPr>
            <p:ph type="sldNum" sz="quarter" idx="5"/>
          </p:nvPr>
        </p:nvSpPr>
        <p:spPr/>
        <p:txBody>
          <a:bodyPr/>
          <a:lstStyle/>
          <a:p>
            <a:fld id="{7D0F4421-3DD0-5B40-9234-8188E86714DC}" type="slidenum">
              <a:rPr lang="en-US" smtClean="0"/>
              <a:t>22</a:t>
            </a:fld>
            <a:endParaRPr lang="en-US"/>
          </a:p>
        </p:txBody>
      </p:sp>
    </p:spTree>
    <p:extLst>
      <p:ext uri="{BB962C8B-B14F-4D97-AF65-F5344CB8AC3E}">
        <p14:creationId xmlns:p14="http://schemas.microsoft.com/office/powerpoint/2010/main" val="200105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0F4421-3DD0-5B40-9234-8188E86714DC}" type="slidenum">
              <a:rPr lang="en-US" smtClean="0"/>
              <a:t>23</a:t>
            </a:fld>
            <a:endParaRPr lang="en-US"/>
          </a:p>
        </p:txBody>
      </p:sp>
    </p:spTree>
    <p:extLst>
      <p:ext uri="{BB962C8B-B14F-4D97-AF65-F5344CB8AC3E}">
        <p14:creationId xmlns:p14="http://schemas.microsoft.com/office/powerpoint/2010/main" val="274188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40DA7-2FD4-D342-9371-31E8F29CF6EB}"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77626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40DA7-2FD4-D342-9371-31E8F29CF6EB}"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2673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40DA7-2FD4-D342-9371-31E8F29CF6EB}"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53655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40DA7-2FD4-D342-9371-31E8F29CF6EB}"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67550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0DA7-2FD4-D342-9371-31E8F29CF6EB}"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162101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40DA7-2FD4-D342-9371-31E8F29CF6EB}"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149031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40DA7-2FD4-D342-9371-31E8F29CF6EB}"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164923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40DA7-2FD4-D342-9371-31E8F29CF6EB}"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115825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40DA7-2FD4-D342-9371-31E8F29CF6EB}"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201343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40DA7-2FD4-D342-9371-31E8F29CF6EB}"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194230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40DA7-2FD4-D342-9371-31E8F29CF6EB}"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F759-A835-2849-941C-2A7FCC63F40C}" type="slidenum">
              <a:rPr lang="en-US" smtClean="0"/>
              <a:t>‹#›</a:t>
            </a:fld>
            <a:endParaRPr lang="en-US"/>
          </a:p>
        </p:txBody>
      </p:sp>
    </p:spTree>
    <p:extLst>
      <p:ext uri="{BB962C8B-B14F-4D97-AF65-F5344CB8AC3E}">
        <p14:creationId xmlns:p14="http://schemas.microsoft.com/office/powerpoint/2010/main" val="40299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40DA7-2FD4-D342-9371-31E8F29CF6EB}" type="datetimeFigureOut">
              <a:rPr lang="en-US" smtClean="0"/>
              <a:t>4/28/2023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F759-A835-2849-941C-2A7FCC63F40C}" type="slidenum">
              <a:rPr lang="en-US" smtClean="0"/>
              <a:t>‹#›</a:t>
            </a:fld>
            <a:endParaRPr lang="en-US"/>
          </a:p>
        </p:txBody>
      </p:sp>
    </p:spTree>
    <p:extLst>
      <p:ext uri="{BB962C8B-B14F-4D97-AF65-F5344CB8AC3E}">
        <p14:creationId xmlns:p14="http://schemas.microsoft.com/office/powerpoint/2010/main" val="1001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iaa.org/schedulenow-drexe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rexel.edu/hr/benefits/retirement/retiree-benefi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sa.gov/medicare/lower-irmaa" TargetMode="External"/><Relationship Id="rId4" Type="http://schemas.openxmlformats.org/officeDocument/2006/relationships/hyperlink" Target="https://www.ssa.gov/benefits/medicare/medicare-premiums.html#anchor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medicare.gov/" TargetMode="External"/><Relationship Id="rId3" Type="http://schemas.openxmlformats.org/officeDocument/2006/relationships/image" Target="../media/image1.png"/><Relationship Id="rId7" Type="http://schemas.openxmlformats.org/officeDocument/2006/relationships/hyperlink" Target="https://www.ssa.gov/medicare/lower-irma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sa.gov/benefits/medicare/medicare-premiums.html#anchor1" TargetMode="External"/><Relationship Id="rId5" Type="http://schemas.openxmlformats.org/officeDocument/2006/relationships/hyperlink" Target="https://www.medicare.gov/basics/costs/medicare-costs" TargetMode="External"/><Relationship Id="rId4" Type="http://schemas.openxmlformats.org/officeDocument/2006/relationships/hyperlink" Target="https://www.supportlinc.com/" TargetMode="External"/><Relationship Id="rId9" Type="http://schemas.openxmlformats.org/officeDocument/2006/relationships/hyperlink" Target="http://www.socialsecurity.gov/"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kmm472@drexel.edu" TargetMode="External"/><Relationship Id="rId3" Type="http://schemas.openxmlformats.org/officeDocument/2006/relationships/image" Target="../media/image1.png"/><Relationship Id="rId7" Type="http://schemas.openxmlformats.org/officeDocument/2006/relationships/hyperlink" Target="mailto:rv434@drexel.ed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jpeg"/><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hyperlink" Target="mailto:dm3689@drexel.edu" TargetMode="External"/><Relationship Id="rId4" Type="http://schemas.openxmlformats.org/officeDocument/2006/relationships/hyperlink" Target="mailto:emh@drexel.edu"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18233" y="569703"/>
            <a:ext cx="10155534" cy="2387600"/>
          </a:xfrm>
        </p:spPr>
        <p:txBody>
          <a:bodyPr/>
          <a:lstStyle/>
          <a:p>
            <a:r>
              <a:rPr lang="en-US">
                <a:solidFill>
                  <a:schemeClr val="accent1">
                    <a:lumMod val="50000"/>
                  </a:schemeClr>
                </a:solidFill>
              </a:rPr>
              <a:t>Tenured Faculty Transition Policy</a:t>
            </a:r>
          </a:p>
        </p:txBody>
      </p:sp>
    </p:spTree>
    <p:extLst>
      <p:ext uri="{BB962C8B-B14F-4D97-AF65-F5344CB8AC3E}">
        <p14:creationId xmlns:p14="http://schemas.microsoft.com/office/powerpoint/2010/main" val="66321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Phased Retirement: Eligibility Criteria</a:t>
            </a:r>
          </a:p>
        </p:txBody>
      </p:sp>
      <p:sp>
        <p:nvSpPr>
          <p:cNvPr id="14" name="Content Placeholder 13"/>
          <p:cNvSpPr>
            <a:spLocks noGrp="1"/>
          </p:cNvSpPr>
          <p:nvPr>
            <p:ph idx="1"/>
          </p:nvPr>
        </p:nvSpPr>
        <p:spPr/>
        <p:txBody>
          <a:bodyPr>
            <a:normAutofit/>
          </a:bodyPr>
          <a:lstStyle/>
          <a:p>
            <a:pPr lvl="0"/>
            <a:r>
              <a:rPr lang="en-US"/>
              <a:t>Regular, full-time tenured faculty member</a:t>
            </a:r>
            <a:br>
              <a:rPr lang="en-US"/>
            </a:br>
            <a:endParaRPr lang="en-US" sz="500"/>
          </a:p>
          <a:p>
            <a:pPr lvl="0"/>
            <a:r>
              <a:rPr lang="en-US"/>
              <a:t>Minimum age 62 </a:t>
            </a:r>
            <a:br>
              <a:rPr lang="en-US"/>
            </a:br>
            <a:endParaRPr lang="en-US" sz="500"/>
          </a:p>
          <a:p>
            <a:pPr lvl="0"/>
            <a:r>
              <a:rPr lang="en-US"/>
              <a:t>Minimum of 10 years of service</a:t>
            </a:r>
            <a:br>
              <a:rPr lang="en-US"/>
            </a:br>
            <a:endParaRPr lang="en-US" sz="500"/>
          </a:p>
          <a:p>
            <a:pPr lvl="0"/>
            <a:r>
              <a:rPr lang="en-US"/>
              <a:t>Must not have elected to participate in the Tenure Buyout</a:t>
            </a:r>
            <a:br>
              <a:rPr lang="en-US"/>
            </a:br>
            <a:endParaRPr lang="en-US" sz="500"/>
          </a:p>
          <a:p>
            <a:pPr lvl="0"/>
            <a:r>
              <a:rPr lang="en-US"/>
              <a:t>All eligibility criteria must be met on or prior to a tenured faculty member’s Phased Retirement Date </a:t>
            </a:r>
          </a:p>
          <a:p>
            <a:pPr marL="0" lvl="0" indent="0">
              <a:buNone/>
            </a:pPr>
            <a:endParaRPr lang="en-US"/>
          </a:p>
        </p:txBody>
      </p:sp>
    </p:spTree>
    <p:extLst>
      <p:ext uri="{BB962C8B-B14F-4D97-AF65-F5344CB8AC3E}">
        <p14:creationId xmlns:p14="http://schemas.microsoft.com/office/powerpoint/2010/main" val="248525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Phased Retirement: Participation Process</a:t>
            </a:r>
          </a:p>
        </p:txBody>
      </p:sp>
      <p:sp>
        <p:nvSpPr>
          <p:cNvPr id="14" name="Content Placeholder 13"/>
          <p:cNvSpPr>
            <a:spLocks noGrp="1"/>
          </p:cNvSpPr>
          <p:nvPr>
            <p:ph idx="1"/>
          </p:nvPr>
        </p:nvSpPr>
        <p:spPr/>
        <p:txBody>
          <a:bodyPr>
            <a:normAutofit/>
          </a:bodyPr>
          <a:lstStyle/>
          <a:p>
            <a:pPr lvl="0"/>
            <a:r>
              <a:rPr lang="en-US"/>
              <a:t>Communicate decision to Department Head no later than December 31st of the academic year </a:t>
            </a:r>
            <a:r>
              <a:rPr lang="en-US" b="1"/>
              <a:t>prior</a:t>
            </a:r>
            <a:r>
              <a:rPr lang="en-US"/>
              <a:t> to the academic year in which Phased Retirement period will begin.</a:t>
            </a:r>
            <a:br>
              <a:rPr lang="en-US"/>
            </a:br>
            <a:endParaRPr lang="en-US"/>
          </a:p>
          <a:p>
            <a:pPr lvl="0"/>
            <a:r>
              <a:rPr lang="en-US"/>
              <a:t>Submit Phased Retirement Election Form signed by (1) faculty member participating in the Phased Retirement; (2) your department chair; (3) your dean; and (4) the Senior Vice Provost for Faculty Affairs. </a:t>
            </a:r>
          </a:p>
          <a:p>
            <a:pPr marL="457200" lvl="1" indent="0">
              <a:buNone/>
            </a:pPr>
            <a:endParaRPr lang="en-US" sz="2000"/>
          </a:p>
          <a:p>
            <a:pPr lvl="0">
              <a:buFont typeface="Arial" panose="020B0604020202020204" pitchFamily="34" charset="0"/>
              <a:buChar char="•"/>
            </a:pPr>
            <a:endParaRPr lang="en-US"/>
          </a:p>
        </p:txBody>
      </p:sp>
    </p:spTree>
    <p:extLst>
      <p:ext uri="{BB962C8B-B14F-4D97-AF65-F5344CB8AC3E}">
        <p14:creationId xmlns:p14="http://schemas.microsoft.com/office/powerpoint/2010/main" val="410763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64754" y="365125"/>
            <a:ext cx="10515600" cy="1325563"/>
          </a:xfrm>
          <a:solidFill>
            <a:schemeClr val="accent1"/>
          </a:solidFill>
        </p:spPr>
        <p:txBody>
          <a:bodyPr/>
          <a:lstStyle/>
          <a:p>
            <a:r>
              <a:rPr lang="en-US">
                <a:solidFill>
                  <a:schemeClr val="accent4"/>
                </a:solidFill>
              </a:rPr>
              <a:t>Phased Retirement: Election Form</a:t>
            </a:r>
          </a:p>
        </p:txBody>
      </p:sp>
      <p:sp>
        <p:nvSpPr>
          <p:cNvPr id="14" name="Content Placeholder 13"/>
          <p:cNvSpPr>
            <a:spLocks noGrp="1"/>
          </p:cNvSpPr>
          <p:nvPr>
            <p:ph idx="1"/>
          </p:nvPr>
        </p:nvSpPr>
        <p:spPr/>
        <p:txBody>
          <a:bodyPr vert="horz" lIns="91440" tIns="45720" rIns="91440" bIns="45720" rtlCol="0" anchor="t">
            <a:normAutofit/>
          </a:bodyPr>
          <a:lstStyle/>
          <a:p>
            <a:endParaRPr lang="en-US" sz="2600"/>
          </a:p>
          <a:p>
            <a:pPr marL="0" indent="0" algn="ctr">
              <a:buNone/>
            </a:pPr>
            <a:r>
              <a:rPr lang="en-US" sz="2600" dirty="0"/>
              <a:t>Submit Election Form to Office of Faculty Advancement no later than </a:t>
            </a:r>
            <a:r>
              <a:rPr lang="en-US" sz="2600" b="1" dirty="0"/>
              <a:t>March 1 </a:t>
            </a:r>
            <a:r>
              <a:rPr lang="en-US" sz="2600" dirty="0"/>
              <a:t>(or closest preceding business day) of the academic year </a:t>
            </a:r>
            <a:r>
              <a:rPr lang="en-US" sz="2600" b="1" dirty="0"/>
              <a:t>prior</a:t>
            </a:r>
            <a:r>
              <a:rPr lang="en-US" sz="2600" dirty="0"/>
              <a:t> to the academic year in which you plan to begin your Phased Retirement period.</a:t>
            </a:r>
            <a:endParaRPr lang="en-US" sz="2600" dirty="0">
              <a:cs typeface="Calibri"/>
            </a:endParaRPr>
          </a:p>
          <a:p>
            <a:endParaRPr lang="en-US" sz="2600"/>
          </a:p>
          <a:p>
            <a:endParaRPr lang="en-US" sz="2600"/>
          </a:p>
          <a:p>
            <a:pPr marL="0" indent="0" algn="ctr">
              <a:buNone/>
            </a:pPr>
            <a:r>
              <a:rPr lang="en-US" i="1" dirty="0"/>
              <a:t>Form is available on the Faculty tab of </a:t>
            </a:r>
            <a:r>
              <a:rPr lang="en-US" i="1" dirty="0" err="1"/>
              <a:t>DrexelOne</a:t>
            </a:r>
            <a:r>
              <a:rPr lang="en-US" i="1" dirty="0"/>
              <a:t>. </a:t>
            </a:r>
            <a:endParaRPr lang="en-US" i="1" dirty="0">
              <a:cs typeface="Calibri"/>
            </a:endParaRPr>
          </a:p>
        </p:txBody>
      </p:sp>
    </p:spTree>
    <p:extLst>
      <p:ext uri="{BB962C8B-B14F-4D97-AF65-F5344CB8AC3E}">
        <p14:creationId xmlns:p14="http://schemas.microsoft.com/office/powerpoint/2010/main" val="304912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Retiree Health Benefits</a:t>
            </a:r>
          </a:p>
        </p:txBody>
      </p:sp>
      <p:sp>
        <p:nvSpPr>
          <p:cNvPr id="14" name="Content Placeholder 13"/>
          <p:cNvSpPr>
            <a:spLocks noGrp="1"/>
          </p:cNvSpPr>
          <p:nvPr>
            <p:ph idx="1"/>
          </p:nvPr>
        </p:nvSpPr>
        <p:spPr/>
        <p:txBody>
          <a:bodyPr>
            <a:normAutofit/>
          </a:bodyPr>
          <a:lstStyle/>
          <a:p>
            <a:pPr marL="0" indent="0">
              <a:lnSpc>
                <a:spcPct val="80000"/>
              </a:lnSpc>
              <a:buNone/>
            </a:pPr>
            <a:r>
              <a:rPr lang="en-US" b="1"/>
              <a:t>Who can I cover?</a:t>
            </a:r>
          </a:p>
          <a:p>
            <a:pPr marL="285750" indent="-285750">
              <a:buFont typeface="Arial" panose="020B0604020202020204" pitchFamily="34" charset="0"/>
              <a:buChar char="•"/>
            </a:pPr>
            <a:r>
              <a:rPr lang="en-US" sz="2000"/>
              <a:t>Retiree</a:t>
            </a:r>
          </a:p>
          <a:p>
            <a:pPr marL="285750" indent="-285750">
              <a:buFont typeface="Arial" panose="020B0604020202020204" pitchFamily="34" charset="0"/>
              <a:buChar char="•"/>
            </a:pPr>
            <a:r>
              <a:rPr lang="en-US" sz="2000"/>
              <a:t>Spouse or Domestic Partner of record at the time of retirement</a:t>
            </a:r>
          </a:p>
          <a:p>
            <a:pPr marL="1200150" lvl="2" indent="-285750">
              <a:buFont typeface="Arial" panose="020B0604020202020204" pitchFamily="34" charset="0"/>
              <a:buChar char="•"/>
            </a:pPr>
            <a:r>
              <a:rPr lang="en-US"/>
              <a:t>Spouses or Domestic Partners established after retirement are not eligible</a:t>
            </a:r>
            <a:endParaRPr lang="en-US" sz="2800" i="1"/>
          </a:p>
          <a:p>
            <a:pPr marL="0" indent="0">
              <a:buNone/>
            </a:pPr>
            <a:endParaRPr lang="en-US" sz="2000" i="1"/>
          </a:p>
          <a:p>
            <a:pPr marL="0" indent="0">
              <a:buNone/>
            </a:pPr>
            <a:r>
              <a:rPr lang="en-US" sz="2000" i="1"/>
              <a:t>**Children are</a:t>
            </a:r>
            <a:r>
              <a:rPr lang="en-US" sz="2000" b="1" i="1"/>
              <a:t> </a:t>
            </a:r>
            <a:r>
              <a:rPr lang="en-US" sz="2000" b="1" i="1" u="sng"/>
              <a:t>not</a:t>
            </a:r>
            <a:r>
              <a:rPr lang="en-US" sz="2000" b="1" i="1"/>
              <a:t> </a:t>
            </a:r>
            <a:r>
              <a:rPr lang="en-US" sz="2000" i="1"/>
              <a:t>eligible for coverage under the retiree plan. COBRA is offered when active health benefits terminate.</a:t>
            </a:r>
          </a:p>
          <a:p>
            <a:pPr marL="0" indent="0" algn="ctr">
              <a:buNone/>
            </a:pPr>
            <a:r>
              <a:rPr lang="en-US" sz="2400" i="1"/>
              <a:t> </a:t>
            </a:r>
          </a:p>
        </p:txBody>
      </p:sp>
    </p:spTree>
    <p:extLst>
      <p:ext uri="{BB962C8B-B14F-4D97-AF65-F5344CB8AC3E}">
        <p14:creationId xmlns:p14="http://schemas.microsoft.com/office/powerpoint/2010/main" val="31535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Retiree Health Benefits</a:t>
            </a:r>
          </a:p>
        </p:txBody>
      </p:sp>
      <p:sp>
        <p:nvSpPr>
          <p:cNvPr id="14" name="Content Placeholder 13"/>
          <p:cNvSpPr>
            <a:spLocks noGrp="1"/>
          </p:cNvSpPr>
          <p:nvPr>
            <p:ph idx="1"/>
          </p:nvPr>
        </p:nvSpPr>
        <p:spPr>
          <a:xfrm>
            <a:off x="838200" y="1825625"/>
            <a:ext cx="10424532" cy="3582716"/>
          </a:xfrm>
        </p:spPr>
        <p:txBody>
          <a:bodyPr>
            <a:normAutofit/>
          </a:bodyPr>
          <a:lstStyle/>
          <a:p>
            <a:pPr marL="0" lvl="0" indent="0" defTabSz="457200">
              <a:lnSpc>
                <a:spcPct val="80000"/>
              </a:lnSpc>
              <a:spcBef>
                <a:spcPts val="0"/>
              </a:spcBef>
              <a:buNone/>
            </a:pPr>
            <a:r>
              <a:rPr lang="en-US" sz="2200" b="1">
                <a:solidFill>
                  <a:prstClr val="black"/>
                </a:solidFill>
              </a:rPr>
              <a:t>Under age 65 - Medical/Rx Plans</a:t>
            </a:r>
          </a:p>
          <a:p>
            <a:pPr marL="0" lvl="0" indent="0" defTabSz="457200">
              <a:lnSpc>
                <a:spcPct val="80000"/>
              </a:lnSpc>
              <a:spcBef>
                <a:spcPts val="0"/>
              </a:spcBef>
              <a:buNone/>
            </a:pPr>
            <a:endParaRPr lang="en-US" sz="1800">
              <a:solidFill>
                <a:srgbClr val="C0504D"/>
              </a:solidFill>
            </a:endParaRPr>
          </a:p>
          <a:p>
            <a:pPr marL="476250" lvl="0" indent="-285750" defTabSz="457200">
              <a:lnSpc>
                <a:spcPct val="107000"/>
              </a:lnSpc>
              <a:spcBef>
                <a:spcPts val="0"/>
              </a:spcBef>
              <a:spcAft>
                <a:spcPts val="800"/>
              </a:spcAft>
              <a:buFont typeface="Wingdings" panose="05000000000000000000" pitchFamily="2" charset="2"/>
              <a:buChar char="§"/>
            </a:pPr>
            <a:r>
              <a:rPr lang="en-US" sz="2200">
                <a:solidFill>
                  <a:srgbClr val="000000"/>
                </a:solidFill>
                <a:ea typeface="Times New Roman" panose="02020603050405020304" pitchFamily="18" charset="0"/>
                <a:cs typeface="Times New Roman" panose="02020603050405020304" pitchFamily="18" charset="0"/>
              </a:rPr>
              <a:t>Those who are not eligible for Medicare have access to the same medical/prescription plans that are offered to the active employee population. </a:t>
            </a:r>
          </a:p>
          <a:p>
            <a:pPr marL="476250" lvl="0" indent="-285750" defTabSz="457200">
              <a:lnSpc>
                <a:spcPct val="107000"/>
              </a:lnSpc>
              <a:spcBef>
                <a:spcPts val="0"/>
              </a:spcBef>
              <a:spcAft>
                <a:spcPts val="800"/>
              </a:spcAft>
              <a:buFont typeface="Wingdings" panose="05000000000000000000" pitchFamily="2" charset="2"/>
              <a:buChar char="§"/>
            </a:pPr>
            <a:r>
              <a:rPr lang="en-US" sz="2200">
                <a:solidFill>
                  <a:srgbClr val="000000"/>
                </a:solidFill>
                <a:ea typeface="Times New Roman" panose="02020603050405020304" pitchFamily="18" charset="0"/>
                <a:cs typeface="Times New Roman" panose="02020603050405020304" pitchFamily="18" charset="0"/>
              </a:rPr>
              <a:t>At the time of retirement, if choosing to enroll, you would continue in your current plan with the option of changing plans at the next annual enrollment period.</a:t>
            </a:r>
          </a:p>
          <a:p>
            <a:pPr marL="0" indent="0" algn="ctr">
              <a:buNone/>
            </a:pPr>
            <a:endParaRPr lang="en-US" sz="2400" i="1"/>
          </a:p>
        </p:txBody>
      </p:sp>
    </p:spTree>
    <p:extLst>
      <p:ext uri="{BB962C8B-B14F-4D97-AF65-F5344CB8AC3E}">
        <p14:creationId xmlns:p14="http://schemas.microsoft.com/office/powerpoint/2010/main" val="30149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Retiree Health Benefits</a:t>
            </a:r>
          </a:p>
        </p:txBody>
      </p:sp>
      <p:sp>
        <p:nvSpPr>
          <p:cNvPr id="14" name="Content Placeholder 13"/>
          <p:cNvSpPr>
            <a:spLocks noGrp="1"/>
          </p:cNvSpPr>
          <p:nvPr>
            <p:ph idx="1"/>
          </p:nvPr>
        </p:nvSpPr>
        <p:spPr>
          <a:xfrm>
            <a:off x="838200" y="1690688"/>
            <a:ext cx="10515600" cy="4486275"/>
          </a:xfrm>
        </p:spPr>
        <p:txBody>
          <a:bodyPr>
            <a:normAutofit/>
          </a:bodyPr>
          <a:lstStyle/>
          <a:p>
            <a:pPr marL="0" lvl="0" indent="0" algn="ctr" defTabSz="457200">
              <a:lnSpc>
                <a:spcPct val="80000"/>
              </a:lnSpc>
              <a:spcBef>
                <a:spcPts val="0"/>
              </a:spcBef>
              <a:buNone/>
            </a:pPr>
            <a:endParaRPr lang="en-US" sz="1400" b="1">
              <a:solidFill>
                <a:prstClr val="black"/>
              </a:solidFill>
              <a:latin typeface="Futura Light"/>
            </a:endParaRPr>
          </a:p>
          <a:p>
            <a:pPr marL="0" lvl="0" indent="0" defTabSz="457200">
              <a:lnSpc>
                <a:spcPct val="80000"/>
              </a:lnSpc>
              <a:spcBef>
                <a:spcPts val="0"/>
              </a:spcBef>
              <a:buNone/>
            </a:pPr>
            <a:r>
              <a:rPr lang="en-US" sz="2200" b="1">
                <a:solidFill>
                  <a:prstClr val="black"/>
                </a:solidFill>
              </a:rPr>
              <a:t>Age 65+ (Medicare Eligible) Medical/Rx Plan</a:t>
            </a:r>
          </a:p>
          <a:p>
            <a:pPr marL="0" lvl="0" indent="0" defTabSz="457200">
              <a:lnSpc>
                <a:spcPct val="80000"/>
              </a:lnSpc>
              <a:spcBef>
                <a:spcPts val="0"/>
              </a:spcBef>
              <a:buNone/>
            </a:pPr>
            <a:endParaRPr lang="en-US" sz="1200">
              <a:solidFill>
                <a:prstClr val="black"/>
              </a:solidFill>
            </a:endParaRPr>
          </a:p>
          <a:p>
            <a:pPr marL="285750" lvl="0" indent="-285750" defTabSz="457200">
              <a:lnSpc>
                <a:spcPct val="100000"/>
              </a:lnSpc>
              <a:spcBef>
                <a:spcPts val="0"/>
              </a:spcBef>
              <a:buFont typeface="Wingdings" panose="05000000000000000000" pitchFamily="2" charset="2"/>
              <a:buChar char="§"/>
            </a:pPr>
            <a:r>
              <a:rPr lang="en-US" sz="1800">
                <a:solidFill>
                  <a:prstClr val="black"/>
                </a:solidFill>
              </a:rPr>
              <a:t>Personal Choice 65 PPO</a:t>
            </a:r>
          </a:p>
          <a:p>
            <a:pPr marL="742950" lvl="1" indent="-285750" defTabSz="457200">
              <a:lnSpc>
                <a:spcPct val="100000"/>
              </a:lnSpc>
              <a:spcBef>
                <a:spcPts val="0"/>
              </a:spcBef>
              <a:buFont typeface="Wingdings" panose="05000000000000000000" pitchFamily="2" charset="2"/>
              <a:buChar char="§"/>
            </a:pPr>
            <a:r>
              <a:rPr lang="en-US" sz="1600">
                <a:solidFill>
                  <a:prstClr val="black"/>
                </a:solidFill>
              </a:rPr>
              <a:t>offered to Medicare eligible retirees and spouses/domestic partners  It offers benefits beyond Original Medicare and includes benefits only available to Blue Cross Medicare Advantage plan members. </a:t>
            </a:r>
          </a:p>
          <a:p>
            <a:pPr marL="0" lvl="0" indent="0" defTabSz="457200">
              <a:lnSpc>
                <a:spcPct val="100000"/>
              </a:lnSpc>
              <a:spcBef>
                <a:spcPts val="0"/>
              </a:spcBef>
              <a:buNone/>
            </a:pPr>
            <a:endParaRPr lang="en-US" sz="1000">
              <a:solidFill>
                <a:prstClr val="black"/>
              </a:solidFill>
            </a:endParaRPr>
          </a:p>
          <a:p>
            <a:pPr marL="285750" indent="-285750" defTabSz="457200">
              <a:lnSpc>
                <a:spcPct val="100000"/>
              </a:lnSpc>
              <a:spcBef>
                <a:spcPts val="0"/>
              </a:spcBef>
              <a:buFont typeface="Wingdings" panose="05000000000000000000" pitchFamily="2" charset="2"/>
              <a:buChar char="§"/>
            </a:pPr>
            <a:r>
              <a:rPr lang="en-US" sz="1800">
                <a:solidFill>
                  <a:prstClr val="black"/>
                </a:solidFill>
              </a:rPr>
              <a:t>Must be entitled and enrolled in both Medicare Parts A and B.</a:t>
            </a:r>
          </a:p>
          <a:p>
            <a:pPr marL="285750" indent="-285750" defTabSz="457200">
              <a:lnSpc>
                <a:spcPct val="100000"/>
              </a:lnSpc>
              <a:spcBef>
                <a:spcPts val="0"/>
              </a:spcBef>
              <a:buFont typeface="Wingdings" panose="05000000000000000000" pitchFamily="2" charset="2"/>
              <a:buChar char="§"/>
            </a:pPr>
            <a:endParaRPr lang="en-US" sz="1000">
              <a:solidFill>
                <a:prstClr val="black"/>
              </a:solidFill>
            </a:endParaRPr>
          </a:p>
          <a:p>
            <a:pPr marL="285750" lvl="0" indent="-285750" defTabSz="457200">
              <a:lnSpc>
                <a:spcPct val="100000"/>
              </a:lnSpc>
              <a:spcBef>
                <a:spcPts val="0"/>
              </a:spcBef>
              <a:buFont typeface="Wingdings" panose="05000000000000000000" pitchFamily="2" charset="2"/>
              <a:buChar char="§"/>
            </a:pPr>
            <a:r>
              <a:rPr lang="en-US" sz="1800">
                <a:solidFill>
                  <a:prstClr val="black"/>
                </a:solidFill>
              </a:rPr>
              <a:t>Personal Choice 65 PPO Rx plan provides an integrated  prescription drug benefit </a:t>
            </a:r>
          </a:p>
          <a:p>
            <a:pPr marL="742950" lvl="1" indent="-285750" defTabSz="457200">
              <a:lnSpc>
                <a:spcPct val="100000"/>
              </a:lnSpc>
              <a:spcBef>
                <a:spcPts val="0"/>
              </a:spcBef>
              <a:buFont typeface="Wingdings" panose="05000000000000000000" pitchFamily="2" charset="2"/>
              <a:buChar char="§"/>
            </a:pPr>
            <a:r>
              <a:rPr lang="en-US" sz="1800">
                <a:solidFill>
                  <a:prstClr val="black"/>
                </a:solidFill>
              </a:rPr>
              <a:t>Medicare Part D coverage that follows their formulary rules</a:t>
            </a:r>
          </a:p>
          <a:p>
            <a:pPr marL="742950" lvl="1" indent="-285750" defTabSz="457200">
              <a:lnSpc>
                <a:spcPct val="100000"/>
              </a:lnSpc>
              <a:spcBef>
                <a:spcPts val="0"/>
              </a:spcBef>
              <a:buFont typeface="Wingdings" panose="05000000000000000000" pitchFamily="2" charset="2"/>
              <a:buChar char="§"/>
            </a:pPr>
            <a:endParaRPr lang="en-US" sz="1800">
              <a:solidFill>
                <a:prstClr val="black"/>
              </a:solidFill>
            </a:endParaRPr>
          </a:p>
          <a:p>
            <a:pPr marL="285750" indent="-285750" defTabSz="457200">
              <a:lnSpc>
                <a:spcPct val="100000"/>
              </a:lnSpc>
              <a:spcBef>
                <a:spcPts val="0"/>
              </a:spcBef>
              <a:buFont typeface="Wingdings" panose="05000000000000000000" pitchFamily="2" charset="2"/>
              <a:buChar char="§"/>
            </a:pPr>
            <a:r>
              <a:rPr lang="en-US" sz="2200">
                <a:solidFill>
                  <a:prstClr val="black"/>
                </a:solidFill>
              </a:rPr>
              <a:t>Vision included</a:t>
            </a:r>
          </a:p>
          <a:p>
            <a:pPr marL="0" indent="0" algn="ctr">
              <a:buNone/>
            </a:pPr>
            <a:r>
              <a:rPr lang="en-US" sz="3200" i="1"/>
              <a:t> </a:t>
            </a:r>
          </a:p>
        </p:txBody>
      </p:sp>
    </p:spTree>
    <p:extLst>
      <p:ext uri="{BB962C8B-B14F-4D97-AF65-F5344CB8AC3E}">
        <p14:creationId xmlns:p14="http://schemas.microsoft.com/office/powerpoint/2010/main" val="249719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Retiree Health Benefits</a:t>
            </a:r>
          </a:p>
        </p:txBody>
      </p:sp>
      <p:sp>
        <p:nvSpPr>
          <p:cNvPr id="14" name="Content Placeholder 13"/>
          <p:cNvSpPr>
            <a:spLocks noGrp="1"/>
          </p:cNvSpPr>
          <p:nvPr>
            <p:ph idx="1"/>
          </p:nvPr>
        </p:nvSpPr>
        <p:spPr/>
        <p:txBody>
          <a:bodyPr>
            <a:normAutofit/>
          </a:bodyPr>
          <a:lstStyle/>
          <a:p>
            <a:pPr marL="0" lvl="0" indent="0" defTabSz="457200">
              <a:lnSpc>
                <a:spcPct val="80000"/>
              </a:lnSpc>
              <a:spcBef>
                <a:spcPts val="0"/>
              </a:spcBef>
              <a:buNone/>
            </a:pPr>
            <a:r>
              <a:rPr lang="en-US" sz="2000" b="1">
                <a:solidFill>
                  <a:prstClr val="black"/>
                </a:solidFill>
              </a:rPr>
              <a:t>Dental </a:t>
            </a:r>
          </a:p>
          <a:p>
            <a:pPr marL="800100" lvl="1" indent="-342900" defTabSz="457200">
              <a:lnSpc>
                <a:spcPct val="80000"/>
              </a:lnSpc>
              <a:spcBef>
                <a:spcPts val="0"/>
              </a:spcBef>
              <a:buFont typeface="Wingdings" panose="05000000000000000000" pitchFamily="2" charset="2"/>
              <a:buChar char="§"/>
            </a:pPr>
            <a:r>
              <a:rPr lang="en-US" sz="2000">
                <a:solidFill>
                  <a:prstClr val="black"/>
                </a:solidFill>
              </a:rPr>
              <a:t>Drexel University offers retirees the same dental coverage that active employees have. Currently there are three dental options through Cigna:</a:t>
            </a:r>
          </a:p>
          <a:p>
            <a:pPr marL="800100" lvl="1" indent="-342900" defTabSz="457200">
              <a:lnSpc>
                <a:spcPct val="80000"/>
              </a:lnSpc>
              <a:spcBef>
                <a:spcPts val="0"/>
              </a:spcBef>
              <a:buFont typeface="Wingdings" panose="05000000000000000000" pitchFamily="2" charset="2"/>
              <a:buChar char="§"/>
            </a:pPr>
            <a:endParaRPr lang="en-US" sz="2000">
              <a:solidFill>
                <a:prstClr val="black"/>
              </a:solidFill>
            </a:endParaRPr>
          </a:p>
          <a:p>
            <a:pPr marL="1257300" lvl="2" indent="-342900" defTabSz="457200">
              <a:lnSpc>
                <a:spcPct val="80000"/>
              </a:lnSpc>
              <a:spcBef>
                <a:spcPts val="0"/>
              </a:spcBef>
              <a:buFont typeface="Wingdings" panose="05000000000000000000" pitchFamily="2" charset="2"/>
              <a:buChar char="§"/>
            </a:pPr>
            <a:r>
              <a:rPr lang="en-US" sz="1800">
                <a:solidFill>
                  <a:prstClr val="black"/>
                </a:solidFill>
              </a:rPr>
              <a:t>Cigna Basic PPO</a:t>
            </a:r>
          </a:p>
          <a:p>
            <a:pPr marL="1257300" lvl="2" indent="-342900" defTabSz="457200">
              <a:lnSpc>
                <a:spcPct val="80000"/>
              </a:lnSpc>
              <a:spcBef>
                <a:spcPts val="0"/>
              </a:spcBef>
              <a:buFont typeface="Wingdings" panose="05000000000000000000" pitchFamily="2" charset="2"/>
              <a:buChar char="§"/>
            </a:pPr>
            <a:r>
              <a:rPr lang="en-US" sz="1800">
                <a:solidFill>
                  <a:prstClr val="black"/>
                </a:solidFill>
              </a:rPr>
              <a:t>Cigna Preferred PPO</a:t>
            </a:r>
          </a:p>
          <a:p>
            <a:pPr marL="1257300" lvl="2" indent="-342900" defTabSz="457200">
              <a:lnSpc>
                <a:spcPct val="80000"/>
              </a:lnSpc>
              <a:spcBef>
                <a:spcPts val="0"/>
              </a:spcBef>
              <a:buFont typeface="Wingdings" panose="05000000000000000000" pitchFamily="2" charset="2"/>
              <a:buChar char="§"/>
            </a:pPr>
            <a:r>
              <a:rPr lang="en-US" sz="1800">
                <a:solidFill>
                  <a:prstClr val="black"/>
                </a:solidFill>
              </a:rPr>
              <a:t>Cigna DHMO </a:t>
            </a:r>
          </a:p>
          <a:p>
            <a:pPr marL="914400" lvl="2" indent="0" defTabSz="457200">
              <a:lnSpc>
                <a:spcPct val="80000"/>
              </a:lnSpc>
              <a:spcBef>
                <a:spcPts val="0"/>
              </a:spcBef>
              <a:buNone/>
            </a:pPr>
            <a:endParaRPr lang="en-US">
              <a:solidFill>
                <a:prstClr val="black"/>
              </a:solidFill>
            </a:endParaRPr>
          </a:p>
          <a:p>
            <a:pPr marL="0" lvl="0" indent="0" defTabSz="457200">
              <a:lnSpc>
                <a:spcPct val="80000"/>
              </a:lnSpc>
              <a:spcBef>
                <a:spcPts val="0"/>
              </a:spcBef>
              <a:buNone/>
            </a:pPr>
            <a:r>
              <a:rPr lang="en-US" sz="2000" b="1">
                <a:solidFill>
                  <a:prstClr val="black"/>
                </a:solidFill>
              </a:rPr>
              <a:t>Vision</a:t>
            </a:r>
          </a:p>
          <a:p>
            <a:pPr marL="800100" lvl="1" indent="-342900" defTabSz="457200">
              <a:lnSpc>
                <a:spcPct val="80000"/>
              </a:lnSpc>
              <a:spcBef>
                <a:spcPts val="0"/>
              </a:spcBef>
              <a:buFont typeface="Wingdings" panose="05000000000000000000" pitchFamily="2" charset="2"/>
              <a:buChar char="§"/>
            </a:pPr>
            <a:r>
              <a:rPr lang="en-US" sz="2000">
                <a:solidFill>
                  <a:prstClr val="black"/>
                </a:solidFill>
              </a:rPr>
              <a:t>Drexel University offers retirees the same vision coverage that active employees have. Drexel's vision plan is offered through Davis Vision, administered through Independence Blue Cross. </a:t>
            </a:r>
            <a:endParaRPr lang="en-US" sz="1400">
              <a:solidFill>
                <a:prstClr val="black"/>
              </a:solidFill>
            </a:endParaRPr>
          </a:p>
          <a:p>
            <a:pPr marL="0" indent="0" algn="ctr">
              <a:buNone/>
            </a:pPr>
            <a:r>
              <a:rPr lang="en-US" sz="2400" i="1"/>
              <a:t> </a:t>
            </a:r>
          </a:p>
        </p:txBody>
      </p:sp>
    </p:spTree>
    <p:extLst>
      <p:ext uri="{BB962C8B-B14F-4D97-AF65-F5344CB8AC3E}">
        <p14:creationId xmlns:p14="http://schemas.microsoft.com/office/powerpoint/2010/main" val="112295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48990" y="398579"/>
            <a:ext cx="10515600" cy="1325563"/>
          </a:xfrm>
          <a:solidFill>
            <a:schemeClr val="accent1"/>
          </a:solidFill>
        </p:spPr>
        <p:txBody>
          <a:bodyPr/>
          <a:lstStyle/>
          <a:p>
            <a:r>
              <a:rPr lang="en-US">
                <a:solidFill>
                  <a:schemeClr val="accent4"/>
                </a:solidFill>
              </a:rPr>
              <a:t>403(b) and 457(b) Retirement Plan</a:t>
            </a:r>
          </a:p>
        </p:txBody>
      </p:sp>
      <p:sp>
        <p:nvSpPr>
          <p:cNvPr id="14" name="Content Placeholder 13"/>
          <p:cNvSpPr>
            <a:spLocks noGrp="1"/>
          </p:cNvSpPr>
          <p:nvPr>
            <p:ph idx="1"/>
          </p:nvPr>
        </p:nvSpPr>
        <p:spPr>
          <a:xfrm>
            <a:off x="838199" y="1825625"/>
            <a:ext cx="10956533" cy="3506663"/>
          </a:xfrm>
        </p:spPr>
        <p:txBody>
          <a:bodyPr>
            <a:normAutofit lnSpcReduction="10000"/>
          </a:bodyPr>
          <a:lstStyle/>
          <a:p>
            <a:pPr marL="0" lvl="0" indent="0">
              <a:lnSpc>
                <a:spcPct val="100000"/>
              </a:lnSpc>
              <a:buNone/>
            </a:pPr>
            <a:r>
              <a:rPr lang="en-US" sz="1700" b="1">
                <a:solidFill>
                  <a:srgbClr val="000000"/>
                </a:solidFill>
                <a:latin typeface="Calibri" panose="020F0502020204030204" pitchFamily="34" charset="0"/>
              </a:rPr>
              <a:t>403(b) Defined Contribution Retirement Plan</a:t>
            </a:r>
          </a:p>
          <a:p>
            <a:pPr marL="0" lvl="0" indent="0">
              <a:lnSpc>
                <a:spcPct val="100000"/>
              </a:lnSpc>
              <a:buNone/>
            </a:pPr>
            <a:r>
              <a:rPr lang="en-US" sz="1700">
                <a:solidFill>
                  <a:srgbClr val="000000"/>
                </a:solidFill>
                <a:latin typeface="Calibri" panose="020F0502020204030204" pitchFamily="34" charset="0"/>
              </a:rPr>
              <a:t>When you leave the University, you have several options for your 403(b) account. You can keep your funds in the Drexel plan, rollover your account to an eligible retirement plan or IRA, or take a distribution. You are required to start taking certain withdrawals from your account when you reach age 73. Please contact TIAA to discuss what’s right for you. </a:t>
            </a:r>
          </a:p>
          <a:p>
            <a:pPr marL="0" indent="0">
              <a:lnSpc>
                <a:spcPct val="100000"/>
              </a:lnSpc>
              <a:buNone/>
            </a:pPr>
            <a:r>
              <a:rPr lang="en-US" sz="1700">
                <a:solidFill>
                  <a:srgbClr val="000000"/>
                </a:solidFill>
                <a:latin typeface="Calibri" panose="020F0502020204030204" pitchFamily="34" charset="0"/>
              </a:rPr>
              <a:t>For general questions</a:t>
            </a:r>
            <a:r>
              <a:rPr lang="en-US" sz="1700" b="0" i="0">
                <a:solidFill>
                  <a:srgbClr val="000000"/>
                </a:solidFill>
                <a:effectLst/>
              </a:rPr>
              <a:t>, contact TIAA participant services at 800.842.2252. To schedule an individual consultation with a TIAA financial consultant visit </a:t>
            </a:r>
            <a:r>
              <a:rPr lang="en-US" sz="1700" b="0" i="0" u="none" strike="noStrike">
                <a:solidFill>
                  <a:srgbClr val="006699"/>
                </a:solidFill>
                <a:effectLst/>
                <a:hlinkClick r:id="rId4"/>
              </a:rPr>
              <a:t>TIAA.org/</a:t>
            </a:r>
            <a:r>
              <a:rPr lang="en-US" sz="1700" b="0" i="0" u="none" strike="noStrike" err="1">
                <a:solidFill>
                  <a:srgbClr val="006699"/>
                </a:solidFill>
                <a:effectLst/>
                <a:hlinkClick r:id="rId4"/>
              </a:rPr>
              <a:t>schedulenow-drexel</a:t>
            </a:r>
            <a:r>
              <a:rPr lang="en-US" sz="1700" b="0" i="0">
                <a:solidFill>
                  <a:srgbClr val="000000"/>
                </a:solidFill>
                <a:effectLst/>
              </a:rPr>
              <a:t> or call 800.732.8353.</a:t>
            </a:r>
          </a:p>
          <a:p>
            <a:pPr marL="0" indent="0" defTabSz="457200">
              <a:lnSpc>
                <a:spcPct val="100000"/>
              </a:lnSpc>
              <a:spcBef>
                <a:spcPts val="0"/>
              </a:spcBef>
              <a:buNone/>
            </a:pPr>
            <a:endParaRPr lang="en-US" sz="1700" b="1">
              <a:solidFill>
                <a:srgbClr val="000000"/>
              </a:solidFill>
            </a:endParaRPr>
          </a:p>
          <a:p>
            <a:pPr marL="0" indent="0" defTabSz="457200">
              <a:lnSpc>
                <a:spcPct val="100000"/>
              </a:lnSpc>
              <a:spcBef>
                <a:spcPts val="0"/>
              </a:spcBef>
              <a:buNone/>
            </a:pPr>
            <a:r>
              <a:rPr lang="en-US" sz="1700" b="1">
                <a:solidFill>
                  <a:srgbClr val="000000"/>
                </a:solidFill>
                <a:latin typeface="Calibri" panose="020F0502020204030204" pitchFamily="34" charset="0"/>
              </a:rPr>
              <a:t>457(b) Deferred Compensation Plan</a:t>
            </a:r>
          </a:p>
          <a:p>
            <a:pPr marL="0" indent="0">
              <a:buNone/>
            </a:pPr>
            <a:r>
              <a:rPr lang="en-US" sz="1700" b="0" i="0" u="none" strike="noStrike" baseline="0">
                <a:solidFill>
                  <a:srgbClr val="000000"/>
                </a:solidFill>
                <a:latin typeface="Calibri" panose="020F0502020204030204" pitchFamily="34" charset="0"/>
              </a:rPr>
              <a:t>Within 60 days of your separation from employment, you must elect to take a distribution from your 457(b) account or postpone distribution to a later date. TIAA will send you an election packet in the mail. If you do not make an election within 60 days, your account will be automatically paid to you as a single lump-sum payment. </a:t>
            </a:r>
          </a:p>
          <a:p>
            <a:pPr marL="0" indent="0">
              <a:buNone/>
            </a:pPr>
            <a:r>
              <a:rPr lang="en-US" sz="1700" b="0" i="0" u="none" strike="noStrike" baseline="0">
                <a:solidFill>
                  <a:srgbClr val="000000"/>
                </a:solidFill>
                <a:latin typeface="Calibri" panose="020F0502020204030204" pitchFamily="34" charset="0"/>
              </a:rPr>
              <a:t>Schedule a consultation with TIAA Financial Consultant for the 457(b) plan, Sabrina Evenosky, by calling 267-675-8161 or sign up for an appointment online at </a:t>
            </a:r>
            <a:r>
              <a:rPr lang="en-US" sz="1700" b="0" i="0" u="none" strike="noStrike" baseline="0">
                <a:solidFill>
                  <a:srgbClr val="0462C1"/>
                </a:solidFill>
                <a:latin typeface="Calibri" panose="020F0502020204030204" pitchFamily="34" charset="0"/>
              </a:rPr>
              <a:t>TIAA.org/</a:t>
            </a:r>
            <a:r>
              <a:rPr lang="en-US" sz="1700" b="0" i="0" u="none" strike="noStrike" baseline="0" err="1">
                <a:solidFill>
                  <a:srgbClr val="0462C1"/>
                </a:solidFill>
                <a:latin typeface="Calibri" panose="020F0502020204030204" pitchFamily="34" charset="0"/>
              </a:rPr>
              <a:t>schedulenow-drexel</a:t>
            </a:r>
            <a:r>
              <a:rPr lang="en-US" sz="1700" b="0" i="0" u="none" strike="noStrike" baseline="0">
                <a:solidFill>
                  <a:srgbClr val="0462C1"/>
                </a:solidFill>
                <a:latin typeface="Calibri" panose="020F0502020204030204" pitchFamily="34" charset="0"/>
              </a:rPr>
              <a:t> </a:t>
            </a:r>
            <a:endParaRPr lang="en-US" sz="1700">
              <a:solidFill>
                <a:srgbClr val="C0504D"/>
              </a:solidFill>
            </a:endParaRPr>
          </a:p>
          <a:p>
            <a:pPr defTabSz="457200">
              <a:lnSpc>
                <a:spcPct val="100000"/>
              </a:lnSpc>
              <a:spcBef>
                <a:spcPts val="0"/>
              </a:spcBef>
            </a:pPr>
            <a:endParaRPr lang="en-US" sz="2000">
              <a:solidFill>
                <a:srgbClr val="C0504D"/>
              </a:solidFill>
            </a:endParaRPr>
          </a:p>
        </p:txBody>
      </p:sp>
    </p:spTree>
    <p:extLst>
      <p:ext uri="{BB962C8B-B14F-4D97-AF65-F5344CB8AC3E}">
        <p14:creationId xmlns:p14="http://schemas.microsoft.com/office/powerpoint/2010/main" val="404054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Other Benefits</a:t>
            </a:r>
          </a:p>
        </p:txBody>
      </p:sp>
      <p:sp>
        <p:nvSpPr>
          <p:cNvPr id="14" name="Content Placeholder 13"/>
          <p:cNvSpPr>
            <a:spLocks noGrp="1"/>
          </p:cNvSpPr>
          <p:nvPr>
            <p:ph idx="1"/>
          </p:nvPr>
        </p:nvSpPr>
        <p:spPr/>
        <p:txBody>
          <a:bodyPr>
            <a:normAutofit/>
          </a:bodyPr>
          <a:lstStyle/>
          <a:p>
            <a:pPr marL="342900" indent="-342900">
              <a:buFont typeface="Arial" panose="020B0604020202020204" pitchFamily="34" charset="0"/>
              <a:buChar char="•"/>
            </a:pPr>
            <a:r>
              <a:rPr lang="en-US" sz="2000"/>
              <a:t>Tuition Remission </a:t>
            </a:r>
          </a:p>
          <a:p>
            <a:pPr marL="342900" indent="-342900">
              <a:buFont typeface="Arial" panose="020B0604020202020204" pitchFamily="34" charset="0"/>
              <a:buChar char="•"/>
            </a:pPr>
            <a:r>
              <a:rPr lang="en-US" sz="2000"/>
              <a:t>SupportLinc </a:t>
            </a:r>
          </a:p>
          <a:p>
            <a:pPr marL="342900" indent="-342900">
              <a:buFont typeface="Arial" panose="020B0604020202020204" pitchFamily="34" charset="0"/>
              <a:buChar char="•"/>
            </a:pPr>
            <a:r>
              <a:rPr lang="en-US" sz="2000"/>
              <a:t>Health Advocate</a:t>
            </a:r>
          </a:p>
          <a:p>
            <a:pPr marL="342900" indent="-342900">
              <a:buFont typeface="Arial" panose="020B0604020202020204" pitchFamily="34" charset="0"/>
              <a:buChar char="•"/>
            </a:pPr>
            <a:r>
              <a:rPr lang="en-US" sz="2000"/>
              <a:t>Courtesy Retiree ID Card</a:t>
            </a:r>
          </a:p>
          <a:p>
            <a:pPr marL="342900" indent="-342900">
              <a:buFont typeface="Arial" panose="020B0604020202020204" pitchFamily="34" charset="0"/>
              <a:buChar char="•"/>
            </a:pPr>
            <a:r>
              <a:rPr lang="en-US" sz="2000"/>
              <a:t>Email </a:t>
            </a:r>
          </a:p>
          <a:p>
            <a:pPr marL="342900" indent="-342900">
              <a:buFont typeface="Arial" panose="020B0604020202020204" pitchFamily="34" charset="0"/>
              <a:buChar char="•"/>
            </a:pPr>
            <a:r>
              <a:rPr lang="en-US" sz="2000"/>
              <a:t>Recreation Center membership offers</a:t>
            </a:r>
          </a:p>
          <a:p>
            <a:pPr marL="342900" lvl="0" indent="-342900">
              <a:buFont typeface="Arial" panose="020B0604020202020204" pitchFamily="34" charset="0"/>
              <a:buChar char="•"/>
            </a:pPr>
            <a:r>
              <a:rPr lang="en-US" sz="2000"/>
              <a:t>Annual Retiree Luncheon</a:t>
            </a:r>
          </a:p>
          <a:p>
            <a:pPr marL="342900" lvl="0" indent="-342900">
              <a:buFont typeface="Arial" panose="020B0604020202020204" pitchFamily="34" charset="0"/>
              <a:buChar char="•"/>
            </a:pPr>
            <a:r>
              <a:rPr lang="en-US" sz="2000"/>
              <a:t>Dragon Perks Voluntary Benefits</a:t>
            </a:r>
          </a:p>
          <a:p>
            <a:pPr marL="0" indent="0" algn="ctr">
              <a:buNone/>
            </a:pPr>
            <a:endParaRPr lang="en-US" sz="2400" i="1"/>
          </a:p>
        </p:txBody>
      </p:sp>
    </p:spTree>
    <p:extLst>
      <p:ext uri="{BB962C8B-B14F-4D97-AF65-F5344CB8AC3E}">
        <p14:creationId xmlns:p14="http://schemas.microsoft.com/office/powerpoint/2010/main" val="151011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8200" y="320520"/>
            <a:ext cx="10515600" cy="1325563"/>
          </a:xfrm>
          <a:solidFill>
            <a:schemeClr val="accent1"/>
          </a:solidFill>
        </p:spPr>
        <p:txBody>
          <a:bodyPr/>
          <a:lstStyle/>
          <a:p>
            <a:r>
              <a:rPr lang="en-US">
                <a:solidFill>
                  <a:schemeClr val="accent4"/>
                </a:solidFill>
              </a:rPr>
              <a:t>Things to Consider</a:t>
            </a:r>
          </a:p>
        </p:txBody>
      </p:sp>
      <p:sp>
        <p:nvSpPr>
          <p:cNvPr id="14" name="Content Placeholder 13"/>
          <p:cNvSpPr>
            <a:spLocks noGrp="1"/>
          </p:cNvSpPr>
          <p:nvPr>
            <p:ph idx="1"/>
          </p:nvPr>
        </p:nvSpPr>
        <p:spPr>
          <a:xfrm>
            <a:off x="838200" y="1825625"/>
            <a:ext cx="10515600" cy="4351338"/>
          </a:xfrm>
        </p:spPr>
        <p:txBody>
          <a:bodyPr>
            <a:normAutofit/>
          </a:bodyPr>
          <a:lstStyle/>
          <a:p>
            <a:pPr marL="285750" lvl="0" indent="-285750" defTabSz="457200">
              <a:lnSpc>
                <a:spcPct val="100000"/>
              </a:lnSpc>
              <a:spcBef>
                <a:spcPts val="0"/>
              </a:spcBef>
              <a:buFont typeface="Arial" pitchFamily="34" charset="0"/>
              <a:buChar char="•"/>
              <a:defRPr/>
            </a:pPr>
            <a:r>
              <a:rPr lang="en-US" sz="2000">
                <a:solidFill>
                  <a:prstClr val="black"/>
                </a:solidFill>
              </a:rPr>
              <a:t>3 months prior to your date of retirement review the information on </a:t>
            </a:r>
            <a:r>
              <a:rPr lang="en-US" sz="2000">
                <a:solidFill>
                  <a:prstClr val="black"/>
                </a:solidFill>
                <a:hlinkClick r:id="rId4"/>
              </a:rPr>
              <a:t>https://drexel.edu/hr/benefits/retirement/retiree-benefits/</a:t>
            </a:r>
            <a:endParaRPr lang="en-US" sz="2000">
              <a:solidFill>
                <a:prstClr val="black"/>
              </a:solidFill>
            </a:endParaRPr>
          </a:p>
          <a:p>
            <a:pPr marL="742950" lvl="1" indent="-285750" defTabSz="457200">
              <a:lnSpc>
                <a:spcPct val="100000"/>
              </a:lnSpc>
              <a:spcBef>
                <a:spcPts val="0"/>
              </a:spcBef>
              <a:buFont typeface="Arial" pitchFamily="34" charset="0"/>
              <a:buChar char="•"/>
              <a:defRPr/>
            </a:pPr>
            <a:r>
              <a:rPr lang="en-US" sz="2000">
                <a:solidFill>
                  <a:prstClr val="black"/>
                </a:solidFill>
              </a:rPr>
              <a:t>Meet with an HR Benefits Consultant if you are planning to enroll in the Drexel Retiree Health Plan.</a:t>
            </a:r>
          </a:p>
          <a:p>
            <a:pPr marL="457200" lvl="1" indent="0" defTabSz="457200">
              <a:lnSpc>
                <a:spcPct val="100000"/>
              </a:lnSpc>
              <a:spcBef>
                <a:spcPts val="0"/>
              </a:spcBef>
              <a:buNone/>
              <a:defRPr/>
            </a:pPr>
            <a:endParaRPr lang="en-US" sz="2000">
              <a:solidFill>
                <a:prstClr val="black"/>
              </a:solidFill>
            </a:endParaRPr>
          </a:p>
          <a:p>
            <a:pPr marL="285750" lvl="0" indent="-285750" defTabSz="457200">
              <a:lnSpc>
                <a:spcPct val="100000"/>
              </a:lnSpc>
              <a:spcBef>
                <a:spcPts val="0"/>
              </a:spcBef>
              <a:buFont typeface="Arial" pitchFamily="34" charset="0"/>
              <a:buChar char="•"/>
              <a:defRPr/>
            </a:pPr>
            <a:r>
              <a:rPr lang="en-US" sz="2000">
                <a:solidFill>
                  <a:prstClr val="black"/>
                </a:solidFill>
              </a:rPr>
              <a:t>You should advise your department of your intent to participate in the TFTP so that they can take appropriate action to transition your position</a:t>
            </a:r>
          </a:p>
          <a:p>
            <a:pPr marL="285750" lvl="0" indent="-285750" defTabSz="457200">
              <a:lnSpc>
                <a:spcPct val="100000"/>
              </a:lnSpc>
              <a:spcBef>
                <a:spcPts val="0"/>
              </a:spcBef>
              <a:buFont typeface="Arial" pitchFamily="34" charset="0"/>
              <a:buChar char="•"/>
              <a:defRPr/>
            </a:pPr>
            <a:endParaRPr lang="en-US" sz="2000">
              <a:solidFill>
                <a:prstClr val="black"/>
              </a:solidFill>
            </a:endParaRPr>
          </a:p>
          <a:p>
            <a:pPr marL="285750" lvl="0" indent="-285750" defTabSz="457200">
              <a:lnSpc>
                <a:spcPct val="100000"/>
              </a:lnSpc>
              <a:spcBef>
                <a:spcPts val="0"/>
              </a:spcBef>
              <a:buFont typeface="Arial" pitchFamily="34" charset="0"/>
              <a:buChar char="•"/>
              <a:defRPr/>
            </a:pPr>
            <a:r>
              <a:rPr lang="en-US" sz="2000">
                <a:solidFill>
                  <a:prstClr val="black"/>
                </a:solidFill>
              </a:rPr>
              <a:t>Your supervisor or department head should meet with you before your last day to discuss the employee separation checklist.</a:t>
            </a:r>
          </a:p>
          <a:p>
            <a:pPr marL="285750" lvl="0" indent="-285750" defTabSz="457200">
              <a:lnSpc>
                <a:spcPct val="100000"/>
              </a:lnSpc>
              <a:spcBef>
                <a:spcPts val="0"/>
              </a:spcBef>
              <a:buFont typeface="Arial" pitchFamily="34" charset="0"/>
              <a:buChar char="•"/>
              <a:defRPr/>
            </a:pPr>
            <a:endParaRPr lang="en-US" sz="2000">
              <a:solidFill>
                <a:prstClr val="black"/>
              </a:solidFill>
            </a:endParaRPr>
          </a:p>
          <a:p>
            <a:pPr marL="0" indent="0" algn="ctr">
              <a:buNone/>
            </a:pPr>
            <a:r>
              <a:rPr lang="en-US" sz="2400" i="1"/>
              <a:t> </a:t>
            </a:r>
          </a:p>
        </p:txBody>
      </p:sp>
    </p:spTree>
    <p:extLst>
      <p:ext uri="{BB962C8B-B14F-4D97-AF65-F5344CB8AC3E}">
        <p14:creationId xmlns:p14="http://schemas.microsoft.com/office/powerpoint/2010/main" val="308256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4">
              <a:lumMod val="60000"/>
              <a:lumOff val="40000"/>
            </a:schemeClr>
          </a:solidFill>
        </p:spPr>
        <p:txBody>
          <a:bodyPr/>
          <a:lstStyle/>
          <a:p>
            <a:r>
              <a:rPr lang="en-US">
                <a:solidFill>
                  <a:schemeClr val="accent1">
                    <a:lumMod val="50000"/>
                  </a:schemeClr>
                </a:solidFill>
              </a:rPr>
              <a:t>Overview</a:t>
            </a:r>
          </a:p>
        </p:txBody>
      </p:sp>
      <p:sp>
        <p:nvSpPr>
          <p:cNvPr id="14" name="Content Placeholder 13"/>
          <p:cNvSpPr>
            <a:spLocks noGrp="1"/>
          </p:cNvSpPr>
          <p:nvPr>
            <p:ph idx="1"/>
          </p:nvPr>
        </p:nvSpPr>
        <p:spPr>
          <a:xfrm>
            <a:off x="838200" y="1690688"/>
            <a:ext cx="10515600" cy="4486275"/>
          </a:xfrm>
        </p:spPr>
        <p:txBody>
          <a:bodyPr/>
          <a:lstStyle/>
          <a:p>
            <a:r>
              <a:rPr lang="en-US"/>
              <a:t>Provides options for tenured faculty members to transition to retirement.</a:t>
            </a:r>
          </a:p>
          <a:p>
            <a:r>
              <a:rPr lang="en-US">
                <a:solidFill>
                  <a:prstClr val="black"/>
                </a:solidFill>
              </a:rPr>
              <a:t>Replaces past University policy and precedent with new permanent framework. </a:t>
            </a:r>
          </a:p>
          <a:p>
            <a:r>
              <a:rPr lang="en-US">
                <a:solidFill>
                  <a:prstClr val="black"/>
                </a:solidFill>
              </a:rPr>
              <a:t>Two options: </a:t>
            </a:r>
            <a:r>
              <a:rPr lang="en-US" b="1">
                <a:solidFill>
                  <a:prstClr val="black"/>
                </a:solidFill>
              </a:rPr>
              <a:t>Tenure Buyout </a:t>
            </a:r>
            <a:r>
              <a:rPr lang="en-US">
                <a:solidFill>
                  <a:prstClr val="black"/>
                </a:solidFill>
              </a:rPr>
              <a:t>and </a:t>
            </a:r>
            <a:r>
              <a:rPr lang="en-US" b="1">
                <a:solidFill>
                  <a:prstClr val="black"/>
                </a:solidFill>
              </a:rPr>
              <a:t>Phased Retirement</a:t>
            </a:r>
            <a:r>
              <a:rPr lang="en-US">
                <a:solidFill>
                  <a:prstClr val="black"/>
                </a:solidFill>
              </a:rPr>
              <a:t>.</a:t>
            </a:r>
          </a:p>
          <a:p>
            <a:r>
              <a:rPr lang="en-US">
                <a:solidFill>
                  <a:prstClr val="black"/>
                </a:solidFill>
              </a:rPr>
              <a:t>Effective January 1, 2019. </a:t>
            </a:r>
          </a:p>
          <a:p>
            <a:pPr marL="0" indent="0" algn="ctr">
              <a:buNone/>
            </a:pPr>
            <a:endParaRPr lang="en-US" i="1">
              <a:solidFill>
                <a:prstClr val="black"/>
              </a:solidFill>
            </a:endParaRPr>
          </a:p>
          <a:p>
            <a:pPr marL="0" indent="0" algn="ctr">
              <a:buNone/>
            </a:pPr>
            <a:r>
              <a:rPr lang="en-US" i="1">
                <a:solidFill>
                  <a:prstClr val="black"/>
                </a:solidFill>
              </a:rPr>
              <a:t>Policy and FAQ document available via Faculty tab of DrexelOne.</a:t>
            </a:r>
            <a:endParaRPr lang="en-US" i="1"/>
          </a:p>
        </p:txBody>
      </p:sp>
    </p:spTree>
    <p:extLst>
      <p:ext uri="{BB962C8B-B14F-4D97-AF65-F5344CB8AC3E}">
        <p14:creationId xmlns:p14="http://schemas.microsoft.com/office/powerpoint/2010/main" val="114308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chemeClr val="accent4"/>
                </a:solidFill>
              </a:rPr>
              <a:t>Things to Consider	</a:t>
            </a:r>
          </a:p>
        </p:txBody>
      </p:sp>
      <p:sp>
        <p:nvSpPr>
          <p:cNvPr id="14" name="Content Placeholder 13"/>
          <p:cNvSpPr>
            <a:spLocks noGrp="1"/>
          </p:cNvSpPr>
          <p:nvPr>
            <p:ph idx="1"/>
          </p:nvPr>
        </p:nvSpPr>
        <p:spPr>
          <a:xfrm>
            <a:off x="838200" y="1825625"/>
            <a:ext cx="10515600" cy="4351338"/>
          </a:xfrm>
        </p:spPr>
        <p:txBody>
          <a:bodyPr>
            <a:normAutofit lnSpcReduction="10000"/>
          </a:bodyPr>
          <a:lstStyle/>
          <a:p>
            <a:pPr marL="0" lvl="0" indent="0" defTabSz="457200">
              <a:lnSpc>
                <a:spcPct val="80000"/>
              </a:lnSpc>
              <a:spcBef>
                <a:spcPts val="0"/>
              </a:spcBef>
              <a:buNone/>
            </a:pPr>
            <a:endParaRPr lang="en-US" sz="2200" b="1">
              <a:solidFill>
                <a:prstClr val="black"/>
              </a:solidFill>
            </a:endParaRPr>
          </a:p>
          <a:p>
            <a:pPr marL="0" lvl="0" indent="0" defTabSz="457200">
              <a:lnSpc>
                <a:spcPct val="80000"/>
              </a:lnSpc>
              <a:spcBef>
                <a:spcPts val="0"/>
              </a:spcBef>
              <a:buNone/>
            </a:pPr>
            <a:r>
              <a:rPr lang="en-US" sz="1800" b="1">
                <a:solidFill>
                  <a:prstClr val="black"/>
                </a:solidFill>
              </a:rPr>
              <a:t>If you or your spouse/partner are age 65 or older:</a:t>
            </a:r>
          </a:p>
          <a:p>
            <a:pPr marL="0" lvl="0" indent="0" algn="ctr" defTabSz="457200">
              <a:lnSpc>
                <a:spcPct val="80000"/>
              </a:lnSpc>
              <a:spcBef>
                <a:spcPts val="0"/>
              </a:spcBef>
              <a:buNone/>
              <a:defRPr/>
            </a:pPr>
            <a:r>
              <a:rPr lang="en-US" sz="1800">
                <a:solidFill>
                  <a:prstClr val="black"/>
                </a:solidFill>
              </a:rPr>
              <a:t>  </a:t>
            </a:r>
          </a:p>
          <a:p>
            <a:pPr marL="285750" lvl="0" indent="-285750" defTabSz="457200">
              <a:lnSpc>
                <a:spcPct val="80000"/>
              </a:lnSpc>
              <a:spcBef>
                <a:spcPts val="0"/>
              </a:spcBef>
              <a:buFont typeface="Arial" pitchFamily="34" charset="0"/>
              <a:buChar char="•"/>
              <a:defRPr/>
            </a:pPr>
            <a:r>
              <a:rPr lang="en-US" sz="1800">
                <a:solidFill>
                  <a:prstClr val="black"/>
                </a:solidFill>
              </a:rPr>
              <a:t>Make an appointment with your local Social Security Office to sign up for Medicare Parts A and B, if you have previously waived Part B. </a:t>
            </a:r>
          </a:p>
          <a:p>
            <a:pPr marL="742950" lvl="1" indent="-285750" defTabSz="457200">
              <a:lnSpc>
                <a:spcPct val="80000"/>
              </a:lnSpc>
              <a:spcBef>
                <a:spcPts val="0"/>
              </a:spcBef>
              <a:buFont typeface="Arial" pitchFamily="34" charset="0"/>
              <a:buChar char="•"/>
              <a:defRPr/>
            </a:pPr>
            <a:r>
              <a:rPr lang="en-US" sz="1600">
                <a:solidFill>
                  <a:prstClr val="black"/>
                </a:solidFill>
              </a:rPr>
              <a:t>The typical timeline that Social Security requires for processing enrollments for Part B is 60-90 days before you want the benefit effective. </a:t>
            </a:r>
          </a:p>
          <a:p>
            <a:pPr marL="285750" lvl="0" indent="-285750" defTabSz="457200">
              <a:lnSpc>
                <a:spcPct val="80000"/>
              </a:lnSpc>
              <a:spcBef>
                <a:spcPts val="0"/>
              </a:spcBef>
              <a:buFont typeface="Arial" pitchFamily="34" charset="0"/>
              <a:buChar char="•"/>
              <a:defRPr/>
            </a:pPr>
            <a:endParaRPr lang="en-US" sz="1800">
              <a:solidFill>
                <a:prstClr val="black"/>
              </a:solidFill>
            </a:endParaRPr>
          </a:p>
          <a:p>
            <a:pPr marL="285750" lvl="0" indent="-285750" defTabSz="457200">
              <a:lnSpc>
                <a:spcPct val="80000"/>
              </a:lnSpc>
              <a:spcBef>
                <a:spcPts val="0"/>
              </a:spcBef>
              <a:buFont typeface="Arial" pitchFamily="34" charset="0"/>
              <a:buChar char="•"/>
              <a:defRPr/>
            </a:pPr>
            <a:r>
              <a:rPr lang="en-US" sz="1800">
                <a:solidFill>
                  <a:prstClr val="black"/>
                </a:solidFill>
              </a:rPr>
              <a:t>Drexel will provide confirmation of enrollment in health/prescription insurance for those who are Medicare Eligible and are being covered under our ‘Active’ employee benefits. This document will be included in your retirement benefits package. </a:t>
            </a:r>
          </a:p>
          <a:p>
            <a:pPr marL="742950" lvl="1" indent="-285750" defTabSz="457200">
              <a:lnSpc>
                <a:spcPct val="80000"/>
              </a:lnSpc>
              <a:spcBef>
                <a:spcPts val="0"/>
              </a:spcBef>
              <a:buFont typeface="Arial" pitchFamily="34" charset="0"/>
              <a:buChar char="•"/>
              <a:defRPr/>
            </a:pPr>
            <a:r>
              <a:rPr lang="en-US" sz="1600">
                <a:solidFill>
                  <a:prstClr val="black"/>
                </a:solidFill>
              </a:rPr>
              <a:t>Please connect with Human Resources prior to your Social Security appointment to ensure you have this document. </a:t>
            </a:r>
          </a:p>
          <a:p>
            <a:pPr marL="0" lvl="0" indent="0" defTabSz="457200">
              <a:lnSpc>
                <a:spcPct val="80000"/>
              </a:lnSpc>
              <a:spcBef>
                <a:spcPts val="0"/>
              </a:spcBef>
              <a:buNone/>
              <a:defRPr/>
            </a:pPr>
            <a:endParaRPr lang="en-US" sz="1800">
              <a:solidFill>
                <a:prstClr val="black"/>
              </a:solidFill>
            </a:endParaRPr>
          </a:p>
          <a:p>
            <a:pPr marL="0" indent="0" defTabSz="457200">
              <a:lnSpc>
                <a:spcPct val="80000"/>
              </a:lnSpc>
              <a:spcBef>
                <a:spcPts val="0"/>
              </a:spcBef>
              <a:buNone/>
              <a:defRPr/>
            </a:pPr>
            <a:endParaRPr lang="en-US" sz="1800">
              <a:solidFill>
                <a:prstClr val="black"/>
              </a:solidFill>
            </a:endParaRPr>
          </a:p>
          <a:p>
            <a:pPr marL="0" lvl="0" indent="0" defTabSz="457200">
              <a:lnSpc>
                <a:spcPct val="80000"/>
              </a:lnSpc>
              <a:spcBef>
                <a:spcPts val="0"/>
              </a:spcBef>
              <a:buNone/>
              <a:defRPr/>
            </a:pPr>
            <a:endParaRPr lang="en-US" sz="1800">
              <a:solidFill>
                <a:prstClr val="black"/>
              </a:solidFill>
              <a:latin typeface="Futura Light"/>
            </a:endParaRPr>
          </a:p>
          <a:p>
            <a:pPr marL="0" lvl="0" indent="0" defTabSz="457200">
              <a:lnSpc>
                <a:spcPct val="80000"/>
              </a:lnSpc>
              <a:spcBef>
                <a:spcPts val="0"/>
              </a:spcBef>
              <a:buNone/>
              <a:defRPr/>
            </a:pPr>
            <a:endParaRPr lang="en-US" sz="1800">
              <a:solidFill>
                <a:prstClr val="black"/>
              </a:solidFill>
              <a:latin typeface="Futura Light"/>
            </a:endParaRPr>
          </a:p>
          <a:p>
            <a:pPr marL="0" lvl="0" indent="0" defTabSz="457200">
              <a:lnSpc>
                <a:spcPct val="80000"/>
              </a:lnSpc>
              <a:spcBef>
                <a:spcPts val="0"/>
              </a:spcBef>
              <a:buNone/>
              <a:defRPr/>
            </a:pPr>
            <a:endParaRPr lang="en-US" sz="1800">
              <a:solidFill>
                <a:prstClr val="black"/>
              </a:solidFill>
              <a:latin typeface="Futura Light"/>
            </a:endParaRPr>
          </a:p>
          <a:p>
            <a:pPr marL="0" lvl="0" indent="0" defTabSz="457200">
              <a:lnSpc>
                <a:spcPct val="80000"/>
              </a:lnSpc>
              <a:spcBef>
                <a:spcPts val="0"/>
              </a:spcBef>
              <a:buNone/>
              <a:defRPr/>
            </a:pPr>
            <a:r>
              <a:rPr lang="en-US" sz="1800">
                <a:solidFill>
                  <a:prstClr val="black"/>
                </a:solidFill>
                <a:latin typeface="Futura Light"/>
              </a:rPr>
              <a:t> </a:t>
            </a:r>
          </a:p>
          <a:p>
            <a:pPr marL="0" indent="0" algn="ctr">
              <a:buNone/>
            </a:pPr>
            <a:r>
              <a:rPr lang="en-US" sz="2400" i="1"/>
              <a:t> </a:t>
            </a:r>
          </a:p>
        </p:txBody>
      </p:sp>
    </p:spTree>
    <p:extLst>
      <p:ext uri="{BB962C8B-B14F-4D97-AF65-F5344CB8AC3E}">
        <p14:creationId xmlns:p14="http://schemas.microsoft.com/office/powerpoint/2010/main" val="245442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1217095"/>
          </a:xfrm>
          <a:solidFill>
            <a:schemeClr val="accent1"/>
          </a:solidFill>
        </p:spPr>
        <p:txBody>
          <a:bodyPr/>
          <a:lstStyle/>
          <a:p>
            <a:r>
              <a:rPr lang="en-US">
                <a:solidFill>
                  <a:schemeClr val="accent4"/>
                </a:solidFill>
              </a:rPr>
              <a:t>Things to Consider</a:t>
            </a:r>
          </a:p>
        </p:txBody>
      </p:sp>
      <p:sp>
        <p:nvSpPr>
          <p:cNvPr id="14" name="Content Placeholder 13"/>
          <p:cNvSpPr>
            <a:spLocks noGrp="1"/>
          </p:cNvSpPr>
          <p:nvPr>
            <p:ph idx="1"/>
          </p:nvPr>
        </p:nvSpPr>
        <p:spPr>
          <a:xfrm>
            <a:off x="838200" y="1606573"/>
            <a:ext cx="10515600" cy="4351338"/>
          </a:xfrm>
        </p:spPr>
        <p:txBody>
          <a:bodyPr>
            <a:normAutofit/>
          </a:bodyPr>
          <a:lstStyle/>
          <a:p>
            <a:r>
              <a:rPr lang="en-US" sz="2000"/>
              <a:t>The standard Medicare Part B premium amount in 2023 is $164.90. Most people pay the standard Part B premium amount; however, the premium is income based and is determined using your modified adjusted gross income as reported on your IRS tax return. </a:t>
            </a:r>
          </a:p>
          <a:p>
            <a:pPr lvl="1"/>
            <a:r>
              <a:rPr lang="en-US" sz="1600"/>
              <a:t>If you have a higher income, you will pay an additional Income Related Monthly Adjustment Amount (IRMAA). More information on premiums and IRMAA can be found on the Social Security website: </a:t>
            </a:r>
            <a:r>
              <a:rPr lang="en-US" sz="1600">
                <a:hlinkClick r:id="rId4"/>
              </a:rPr>
              <a:t>https://www.ssa.gov/benefits/medicare/medicare-premiums.html#anchor1</a:t>
            </a:r>
            <a:endParaRPr lang="en-US" sz="1600"/>
          </a:p>
          <a:p>
            <a:r>
              <a:rPr lang="en-US" sz="2000"/>
              <a:t>Note that those who receive Tenure Buyout will have an inflated income in the year that they receive their payment. This may cause an increase in the premiums after that year’s taxes are filed, but you can discuss with Social Security how to go about appealing the monthly premium if that does occur. </a:t>
            </a:r>
          </a:p>
          <a:p>
            <a:pPr lvl="1"/>
            <a:r>
              <a:rPr lang="en-US" sz="1600"/>
              <a:t>Appeals to IRMAA can be made with Social Security directly, please visit the M</a:t>
            </a:r>
            <a:r>
              <a:rPr lang="en-US" sz="1600">
                <a:solidFill>
                  <a:prstClr val="black"/>
                </a:solidFill>
              </a:rPr>
              <a:t>edicare website for more information on this please visit their website: </a:t>
            </a:r>
            <a:r>
              <a:rPr lang="en-US" sz="1600">
                <a:solidFill>
                  <a:prstClr val="black"/>
                </a:solidFill>
                <a:hlinkClick r:id="rId5"/>
              </a:rPr>
              <a:t>https://www.ssa.gov/medicare/lower-irmaa</a:t>
            </a:r>
            <a:endParaRPr lang="en-US" sz="1600">
              <a:solidFill>
                <a:prstClr val="black"/>
              </a:solidFill>
            </a:endParaRPr>
          </a:p>
          <a:p>
            <a:endParaRPr lang="en-US" sz="1800">
              <a:solidFill>
                <a:prstClr val="black"/>
              </a:solidFill>
            </a:endParaRPr>
          </a:p>
          <a:p>
            <a:endParaRPr lang="en-US" sz="1800" i="1"/>
          </a:p>
          <a:p>
            <a:pPr marL="0" indent="0">
              <a:buNone/>
            </a:pPr>
            <a:endParaRPr lang="en-US" sz="2400" i="1"/>
          </a:p>
        </p:txBody>
      </p:sp>
    </p:spTree>
    <p:extLst>
      <p:ext uri="{BB962C8B-B14F-4D97-AF65-F5344CB8AC3E}">
        <p14:creationId xmlns:p14="http://schemas.microsoft.com/office/powerpoint/2010/main" val="51284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1217095"/>
          </a:xfrm>
          <a:solidFill>
            <a:schemeClr val="accent1"/>
          </a:solidFill>
        </p:spPr>
        <p:txBody>
          <a:bodyPr/>
          <a:lstStyle/>
          <a:p>
            <a:r>
              <a:rPr lang="en-US">
                <a:solidFill>
                  <a:schemeClr val="accent4"/>
                </a:solidFill>
              </a:rPr>
              <a:t>Resources</a:t>
            </a:r>
          </a:p>
        </p:txBody>
      </p:sp>
      <p:sp>
        <p:nvSpPr>
          <p:cNvPr id="14" name="Content Placeholder 13"/>
          <p:cNvSpPr>
            <a:spLocks noGrp="1"/>
          </p:cNvSpPr>
          <p:nvPr>
            <p:ph idx="1"/>
          </p:nvPr>
        </p:nvSpPr>
        <p:spPr>
          <a:xfrm>
            <a:off x="838200" y="1582220"/>
            <a:ext cx="10515600" cy="4351338"/>
          </a:xfrm>
        </p:spPr>
        <p:txBody>
          <a:bodyPr>
            <a:normAutofit/>
          </a:bodyPr>
          <a:lstStyle/>
          <a:p>
            <a:r>
              <a:rPr lang="en-US" sz="1800" err="1"/>
              <a:t>SupporLinc</a:t>
            </a:r>
            <a:r>
              <a:rPr lang="en-US" sz="1800"/>
              <a:t>: Retirement Coaches Connect with a live SupportLinc representative by calling their 24/7 helpline at 1.888.881.5462</a:t>
            </a:r>
          </a:p>
          <a:p>
            <a:pPr lvl="1"/>
            <a:r>
              <a:rPr lang="en-US" sz="1800">
                <a:hlinkClick r:id="rId4"/>
              </a:rPr>
              <a:t>https://www.supportlinc.com/</a:t>
            </a:r>
            <a:r>
              <a:rPr lang="en-US" sz="1800"/>
              <a:t> </a:t>
            </a:r>
          </a:p>
          <a:p>
            <a:r>
              <a:rPr lang="en-US" sz="1800"/>
              <a:t>Health Advocate: Medicare Consultations: 866.695.8622</a:t>
            </a:r>
          </a:p>
          <a:p>
            <a:r>
              <a:rPr lang="en-US" sz="1800"/>
              <a:t>For more information on Medicare and the costs associated with it, please visit their website: </a:t>
            </a:r>
            <a:r>
              <a:rPr lang="en-US" sz="1800">
                <a:hlinkClick r:id="rId5"/>
              </a:rPr>
              <a:t>https://www.medicare.gov/basics/costs/medicare-costs</a:t>
            </a:r>
            <a:endParaRPr lang="en-US" sz="1800" i="1"/>
          </a:p>
          <a:p>
            <a:r>
              <a:rPr lang="en-US" sz="1800"/>
              <a:t>More information on premiums and IRMAA can be found on the Social Security website: </a:t>
            </a:r>
            <a:r>
              <a:rPr lang="en-US" sz="1800">
                <a:hlinkClick r:id="rId6"/>
              </a:rPr>
              <a:t>https://www.ssa.gov/benefits/medicare/medicare-premiums.html#anchor1</a:t>
            </a:r>
            <a:endParaRPr lang="en-US" sz="1800"/>
          </a:p>
          <a:p>
            <a:r>
              <a:rPr lang="en-US" sz="1800"/>
              <a:t>Appeals to IRMAA can be made with Social Security directly, please visit the M</a:t>
            </a:r>
            <a:r>
              <a:rPr lang="en-US" sz="1800">
                <a:solidFill>
                  <a:prstClr val="black"/>
                </a:solidFill>
              </a:rPr>
              <a:t>edicare website for more information on this please visit their website: </a:t>
            </a:r>
            <a:r>
              <a:rPr lang="en-US" sz="1800">
                <a:solidFill>
                  <a:prstClr val="black"/>
                </a:solidFill>
                <a:hlinkClick r:id="rId7"/>
              </a:rPr>
              <a:t>https://www.ssa.gov/medicare/lower-irmaa</a:t>
            </a:r>
            <a:endParaRPr lang="en-US" sz="1800">
              <a:solidFill>
                <a:prstClr val="black"/>
              </a:solidFill>
            </a:endParaRPr>
          </a:p>
          <a:p>
            <a:r>
              <a:rPr lang="en-US" sz="1800">
                <a:solidFill>
                  <a:prstClr val="black"/>
                </a:solidFill>
              </a:rPr>
              <a:t>Apply for Medicare online: </a:t>
            </a:r>
            <a:r>
              <a:rPr lang="en-US" sz="1800">
                <a:solidFill>
                  <a:prstClr val="black"/>
                </a:solidFill>
                <a:hlinkClick r:id="rId8"/>
              </a:rPr>
              <a:t>www.medicare.gov</a:t>
            </a:r>
            <a:r>
              <a:rPr lang="en-US" sz="1800">
                <a:solidFill>
                  <a:prstClr val="black"/>
                </a:solidFill>
              </a:rPr>
              <a:t>  </a:t>
            </a:r>
          </a:p>
          <a:p>
            <a:r>
              <a:rPr lang="en-US" sz="1800">
                <a:solidFill>
                  <a:prstClr val="black"/>
                </a:solidFill>
              </a:rPr>
              <a:t>Apply for Social Security online: </a:t>
            </a:r>
            <a:r>
              <a:rPr lang="en-US" sz="1800">
                <a:solidFill>
                  <a:srgbClr val="C0504D"/>
                </a:solidFill>
                <a:hlinkClick r:id="rId9"/>
              </a:rPr>
              <a:t>www.socialsecurity.gov</a:t>
            </a:r>
            <a:r>
              <a:rPr lang="en-US" sz="1800">
                <a:solidFill>
                  <a:srgbClr val="C0504D"/>
                </a:solidFill>
              </a:rPr>
              <a:t> </a:t>
            </a:r>
            <a:endParaRPr lang="en-US" sz="1800">
              <a:solidFill>
                <a:prstClr val="black"/>
              </a:solidFill>
            </a:endParaRPr>
          </a:p>
          <a:p>
            <a:pPr marL="0" indent="0">
              <a:buNone/>
            </a:pPr>
            <a:endParaRPr lang="en-US" sz="2400" i="1"/>
          </a:p>
        </p:txBody>
      </p:sp>
    </p:spTree>
    <p:extLst>
      <p:ext uri="{BB962C8B-B14F-4D97-AF65-F5344CB8AC3E}">
        <p14:creationId xmlns:p14="http://schemas.microsoft.com/office/powerpoint/2010/main" val="344953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07088" y="2053248"/>
            <a:ext cx="10515600" cy="1325563"/>
          </a:xfrm>
        </p:spPr>
        <p:txBody>
          <a:bodyPr/>
          <a:lstStyle/>
          <a:p>
            <a:pPr algn="ctr"/>
            <a:br>
              <a:rPr lang="en-US"/>
            </a:br>
            <a:endParaRPr lang="en-US"/>
          </a:p>
        </p:txBody>
      </p:sp>
      <p:sp>
        <p:nvSpPr>
          <p:cNvPr id="12" name="Content Placeholder 13"/>
          <p:cNvSpPr>
            <a:spLocks noGrp="1"/>
          </p:cNvSpPr>
          <p:nvPr>
            <p:ph sz="half" idx="1"/>
          </p:nvPr>
        </p:nvSpPr>
        <p:spPr>
          <a:xfrm>
            <a:off x="838200" y="1825625"/>
            <a:ext cx="5181600" cy="4351338"/>
          </a:xfrm>
        </p:spPr>
        <p:txBody>
          <a:bodyPr/>
          <a:lstStyle/>
          <a:p>
            <a:pPr marL="0" indent="0" algn="ctr">
              <a:buNone/>
            </a:pPr>
            <a:endParaRPr lang="en-US"/>
          </a:p>
          <a:p>
            <a:pPr marL="0" indent="0" algn="ctr">
              <a:buNone/>
            </a:pPr>
            <a:endParaRPr lang="en-US"/>
          </a:p>
          <a:p>
            <a:pPr marL="0" indent="0" algn="ctr">
              <a:buNone/>
            </a:pPr>
            <a:endParaRPr lang="en-US"/>
          </a:p>
          <a:p>
            <a:pPr algn="ctr"/>
            <a:endParaRPr lang="en-US"/>
          </a:p>
        </p:txBody>
      </p:sp>
      <p:sp>
        <p:nvSpPr>
          <p:cNvPr id="6" name="Title 12"/>
          <p:cNvSpPr txBox="1">
            <a:spLocks/>
          </p:cNvSpPr>
          <p:nvPr/>
        </p:nvSpPr>
        <p:spPr>
          <a:xfrm>
            <a:off x="3871403" y="204192"/>
            <a:ext cx="3439108" cy="44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t>Questions?</a:t>
            </a:r>
            <a:br>
              <a:rPr lang="en-US" sz="2000" b="1"/>
            </a:br>
            <a:endParaRPr lang="en-US" sz="2000" b="1"/>
          </a:p>
        </p:txBody>
      </p:sp>
      <p:sp>
        <p:nvSpPr>
          <p:cNvPr id="7" name="Content Placeholder 13"/>
          <p:cNvSpPr txBox="1">
            <a:spLocks/>
          </p:cNvSpPr>
          <p:nvPr/>
        </p:nvSpPr>
        <p:spPr>
          <a:xfrm>
            <a:off x="100240" y="1952682"/>
            <a:ext cx="2744209" cy="222342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a:p>
          <a:p>
            <a:pPr marL="0" indent="0">
              <a:lnSpc>
                <a:spcPct val="100000"/>
              </a:lnSpc>
              <a:buFont typeface="Arial"/>
              <a:buNone/>
            </a:pPr>
            <a:r>
              <a:rPr lang="en-US" sz="3300"/>
              <a:t>Erin McNamara Horvat</a:t>
            </a:r>
            <a:endParaRPr lang="en-US" sz="3300">
              <a:cs typeface="Calibri"/>
            </a:endParaRPr>
          </a:p>
          <a:p>
            <a:pPr marL="0" indent="0">
              <a:lnSpc>
                <a:spcPct val="100000"/>
              </a:lnSpc>
              <a:buNone/>
            </a:pPr>
            <a:r>
              <a:rPr lang="en-US" sz="3300"/>
              <a:t>Senior Vice Provost</a:t>
            </a:r>
            <a:endParaRPr lang="en-US" sz="3300">
              <a:cs typeface="Calibri"/>
            </a:endParaRPr>
          </a:p>
          <a:p>
            <a:pPr marL="0" indent="0">
              <a:lnSpc>
                <a:spcPct val="100000"/>
              </a:lnSpc>
              <a:buNone/>
            </a:pPr>
            <a:r>
              <a:rPr lang="en-US" sz="3300"/>
              <a:t>Office of Faculty Advancement</a:t>
            </a:r>
            <a:endParaRPr lang="en-US" sz="3300">
              <a:cs typeface="Calibri"/>
            </a:endParaRPr>
          </a:p>
          <a:p>
            <a:pPr marL="0" indent="0">
              <a:lnSpc>
                <a:spcPct val="100000"/>
              </a:lnSpc>
              <a:buFont typeface="Arial"/>
              <a:buNone/>
            </a:pPr>
            <a:r>
              <a:rPr lang="en-US" sz="3300">
                <a:hlinkClick r:id="rId4"/>
              </a:rPr>
              <a:t>emh@drexel.edu</a:t>
            </a:r>
            <a:endParaRPr lang="en-US" sz="3300">
              <a:cs typeface="Calibri"/>
            </a:endParaRPr>
          </a:p>
          <a:p>
            <a:pPr marL="0" indent="0">
              <a:lnSpc>
                <a:spcPct val="100000"/>
              </a:lnSpc>
              <a:buFont typeface="Arial"/>
              <a:buNone/>
            </a:pPr>
            <a:r>
              <a:rPr lang="en-US" sz="3300"/>
              <a:t>215-895-1827</a:t>
            </a:r>
            <a:endParaRPr lang="en-US" sz="3300">
              <a:cs typeface="Calibri"/>
            </a:endParaRPr>
          </a:p>
          <a:p>
            <a:pPr marL="0" indent="0" algn="ctr">
              <a:buFont typeface="Arial"/>
              <a:buNone/>
            </a:pPr>
            <a:endParaRPr lang="en-US"/>
          </a:p>
          <a:p>
            <a:pPr marL="0" indent="0" algn="ctr">
              <a:buFont typeface="Arial"/>
              <a:buNone/>
            </a:pPr>
            <a:endParaRPr lang="en-US"/>
          </a:p>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92" y="734264"/>
            <a:ext cx="1774107" cy="1318059"/>
          </a:xfrm>
          <a:prstGeom prst="rect">
            <a:avLst/>
          </a:prstGeom>
        </p:spPr>
      </p:pic>
      <p:pic>
        <p:nvPicPr>
          <p:cNvPr id="8" name="Picture 2" descr="Edit photo">
            <a:extLst>
              <a:ext uri="{FF2B5EF4-FFF2-40B4-BE49-F238E27FC236}">
                <a16:creationId xmlns:a16="http://schemas.microsoft.com/office/drawing/2014/main" id="{085966D6-20EE-4E71-B68D-F784E77620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6618" y="730039"/>
            <a:ext cx="1408447" cy="1325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DA8CF1-26DC-4864-8AC7-C161EC55E77B}"/>
              </a:ext>
            </a:extLst>
          </p:cNvPr>
          <p:cNvSpPr txBox="1"/>
          <p:nvPr/>
        </p:nvSpPr>
        <p:spPr>
          <a:xfrm>
            <a:off x="3151681" y="2214772"/>
            <a:ext cx="3084820" cy="1477328"/>
          </a:xfrm>
          <a:prstGeom prst="rect">
            <a:avLst/>
          </a:prstGeom>
          <a:noFill/>
        </p:spPr>
        <p:txBody>
          <a:bodyPr wrap="square" lIns="91440" tIns="45720" rIns="91440" bIns="45720" rtlCol="0" anchor="t">
            <a:spAutoFit/>
          </a:bodyPr>
          <a:lstStyle/>
          <a:p>
            <a:r>
              <a:rPr lang="en-US"/>
              <a:t>Remy Van Wyk</a:t>
            </a:r>
            <a:endParaRPr lang="en-US">
              <a:cs typeface="Calibri"/>
            </a:endParaRPr>
          </a:p>
          <a:p>
            <a:r>
              <a:rPr lang="en-US"/>
              <a:t>Manager, Faculty Lifecycle</a:t>
            </a:r>
            <a:endParaRPr lang="en-US">
              <a:cs typeface="Calibri"/>
            </a:endParaRPr>
          </a:p>
          <a:p>
            <a:r>
              <a:rPr lang="en-US"/>
              <a:t>Office of Faculty Advancement</a:t>
            </a:r>
            <a:endParaRPr lang="en-US">
              <a:cs typeface="Calibri"/>
            </a:endParaRPr>
          </a:p>
          <a:p>
            <a:r>
              <a:rPr lang="en-US">
                <a:hlinkClick r:id="rId7"/>
              </a:rPr>
              <a:t>rv434@drexel.edu</a:t>
            </a:r>
            <a:endParaRPr lang="en-US">
              <a:cs typeface="Calibri"/>
            </a:endParaRPr>
          </a:p>
          <a:p>
            <a:r>
              <a:rPr lang="en-US"/>
              <a:t>215-895-4903</a:t>
            </a:r>
            <a:endParaRPr lang="en-US">
              <a:cs typeface="Calibri"/>
            </a:endParaRPr>
          </a:p>
        </p:txBody>
      </p:sp>
      <p:sp>
        <p:nvSpPr>
          <p:cNvPr id="3" name="TextBox 2">
            <a:extLst>
              <a:ext uri="{FF2B5EF4-FFF2-40B4-BE49-F238E27FC236}">
                <a16:creationId xmlns:a16="http://schemas.microsoft.com/office/drawing/2014/main" id="{B544D916-F865-4099-9FE9-A1903A933AE5}"/>
              </a:ext>
            </a:extLst>
          </p:cNvPr>
          <p:cNvSpPr txBox="1"/>
          <p:nvPr/>
        </p:nvSpPr>
        <p:spPr>
          <a:xfrm>
            <a:off x="6327032" y="2187230"/>
            <a:ext cx="27986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Kristin Bellamy </a:t>
            </a:r>
            <a:endParaRPr lang="en-US">
              <a:cs typeface="Calibri"/>
            </a:endParaRPr>
          </a:p>
          <a:p>
            <a:r>
              <a:rPr lang="en-US" b="0">
                <a:solidFill>
                  <a:srgbClr val="000000"/>
                </a:solidFill>
                <a:effectLst/>
              </a:rPr>
              <a:t>Senior Benefits Consultant</a:t>
            </a:r>
            <a:endParaRPr lang="en-US" b="0">
              <a:solidFill>
                <a:srgbClr val="000000"/>
              </a:solidFill>
              <a:effectLst/>
              <a:cs typeface="Calibri"/>
            </a:endParaRPr>
          </a:p>
          <a:p>
            <a:r>
              <a:rPr lang="en-US">
                <a:solidFill>
                  <a:srgbClr val="000000"/>
                </a:solidFill>
              </a:rPr>
              <a:t>Human Resources</a:t>
            </a:r>
            <a:endParaRPr lang="en-US">
              <a:solidFill>
                <a:srgbClr val="000000"/>
              </a:solidFill>
              <a:cs typeface="Calibri"/>
            </a:endParaRPr>
          </a:p>
          <a:p>
            <a:r>
              <a:rPr lang="en-US">
                <a:solidFill>
                  <a:srgbClr val="000000"/>
                </a:solidFill>
                <a:hlinkClick r:id="rId8"/>
              </a:rPr>
              <a:t>kmm472@drexel.edu</a:t>
            </a:r>
            <a:endParaRPr lang="en-US">
              <a:solidFill>
                <a:srgbClr val="000000"/>
              </a:solidFill>
              <a:cs typeface="Calibri"/>
            </a:endParaRPr>
          </a:p>
          <a:p>
            <a:r>
              <a:rPr lang="en-US">
                <a:solidFill>
                  <a:srgbClr val="000000"/>
                </a:solidFill>
              </a:rPr>
              <a:t>215.895.4985</a:t>
            </a:r>
            <a:endParaRPr lang="en-US">
              <a:solidFill>
                <a:srgbClr val="000000"/>
              </a:solidFill>
              <a:cs typeface="Calibri"/>
            </a:endParaRPr>
          </a:p>
          <a:p>
            <a:endParaRPr lang="en-US"/>
          </a:p>
        </p:txBody>
      </p:sp>
      <p:pic>
        <p:nvPicPr>
          <p:cNvPr id="4" name="Picture 4">
            <a:extLst>
              <a:ext uri="{FF2B5EF4-FFF2-40B4-BE49-F238E27FC236}">
                <a16:creationId xmlns:a16="http://schemas.microsoft.com/office/drawing/2014/main" id="{C805206D-D712-394A-EF63-03C577382071}"/>
              </a:ext>
            </a:extLst>
          </p:cNvPr>
          <p:cNvPicPr>
            <a:picLocks noChangeAspect="1"/>
          </p:cNvPicPr>
          <p:nvPr/>
        </p:nvPicPr>
        <p:blipFill>
          <a:blip r:embed="rId9"/>
          <a:stretch>
            <a:fillRect/>
          </a:stretch>
        </p:blipFill>
        <p:spPr>
          <a:xfrm>
            <a:off x="9579511" y="568632"/>
            <a:ext cx="1543511" cy="1552691"/>
          </a:xfrm>
          <a:prstGeom prst="rect">
            <a:avLst/>
          </a:prstGeom>
        </p:spPr>
      </p:pic>
      <p:sp>
        <p:nvSpPr>
          <p:cNvPr id="5" name="TextBox 4">
            <a:extLst>
              <a:ext uri="{FF2B5EF4-FFF2-40B4-BE49-F238E27FC236}">
                <a16:creationId xmlns:a16="http://schemas.microsoft.com/office/drawing/2014/main" id="{66C0C8E7-E72F-D9D4-93CE-3C8646209408}"/>
              </a:ext>
            </a:extLst>
          </p:cNvPr>
          <p:cNvSpPr txBox="1"/>
          <p:nvPr/>
        </p:nvSpPr>
        <p:spPr>
          <a:xfrm>
            <a:off x="9430115" y="2187230"/>
            <a:ext cx="27986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Danielle McClellan </a:t>
            </a:r>
          </a:p>
          <a:p>
            <a:r>
              <a:rPr lang="en-US" b="0">
                <a:solidFill>
                  <a:srgbClr val="000000"/>
                </a:solidFill>
                <a:effectLst/>
              </a:rPr>
              <a:t>Benefits Consultant</a:t>
            </a:r>
            <a:endParaRPr lang="en-US" b="0">
              <a:solidFill>
                <a:srgbClr val="000000"/>
              </a:solidFill>
              <a:effectLst/>
              <a:cs typeface="Calibri"/>
            </a:endParaRPr>
          </a:p>
          <a:p>
            <a:r>
              <a:rPr lang="en-US">
                <a:solidFill>
                  <a:srgbClr val="000000"/>
                </a:solidFill>
              </a:rPr>
              <a:t>Human Resources</a:t>
            </a:r>
            <a:endParaRPr lang="en-US">
              <a:solidFill>
                <a:srgbClr val="000000"/>
              </a:solidFill>
              <a:cs typeface="Calibri"/>
            </a:endParaRPr>
          </a:p>
          <a:p>
            <a:r>
              <a:rPr lang="en-US">
                <a:solidFill>
                  <a:srgbClr val="000000"/>
                </a:solidFill>
                <a:hlinkClick r:id="rId10"/>
              </a:rPr>
              <a:t>dm3689@drexel.edu</a:t>
            </a:r>
            <a:r>
              <a:rPr lang="en-US">
                <a:solidFill>
                  <a:srgbClr val="000000"/>
                </a:solidFill>
              </a:rPr>
              <a:t>     </a:t>
            </a:r>
            <a:endParaRPr lang="en-US">
              <a:cs typeface="Calibri" panose="020F0502020204030204"/>
            </a:endParaRPr>
          </a:p>
          <a:p>
            <a:r>
              <a:rPr lang="en-US">
                <a:solidFill>
                  <a:srgbClr val="000000"/>
                </a:solidFill>
              </a:rPr>
              <a:t>215.895.6131 </a:t>
            </a:r>
            <a:endParaRPr lang="en-US"/>
          </a:p>
          <a:p>
            <a:endParaRPr lang="en-US"/>
          </a:p>
        </p:txBody>
      </p:sp>
      <p:pic>
        <p:nvPicPr>
          <p:cNvPr id="14" name="Picture 13" descr="A person smiling for the camera&#10;&#10;Description automatically generated with low confidence">
            <a:extLst>
              <a:ext uri="{FF2B5EF4-FFF2-40B4-BE49-F238E27FC236}">
                <a16:creationId xmlns:a16="http://schemas.microsoft.com/office/drawing/2014/main" id="{8BF24E29-2E60-8279-CEE2-0EC495F4A0F3}"/>
              </a:ext>
            </a:extLst>
          </p:cNvPr>
          <p:cNvPicPr>
            <a:picLocks noChangeAspect="1"/>
          </p:cNvPicPr>
          <p:nvPr/>
        </p:nvPicPr>
        <p:blipFill>
          <a:blip r:embed="rId11"/>
          <a:stretch>
            <a:fillRect/>
          </a:stretch>
        </p:blipFill>
        <p:spPr>
          <a:xfrm rot="16200000" flipV="1">
            <a:off x="6399314" y="971555"/>
            <a:ext cx="1457190" cy="974158"/>
          </a:xfrm>
          <a:prstGeom prst="rect">
            <a:avLst/>
          </a:prstGeom>
        </p:spPr>
      </p:pic>
    </p:spTree>
    <p:extLst>
      <p:ext uri="{BB962C8B-B14F-4D97-AF65-F5344CB8AC3E}">
        <p14:creationId xmlns:p14="http://schemas.microsoft.com/office/powerpoint/2010/main" val="211959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4">
              <a:lumMod val="60000"/>
              <a:lumOff val="40000"/>
            </a:schemeClr>
          </a:solidFill>
        </p:spPr>
        <p:txBody>
          <a:bodyPr/>
          <a:lstStyle/>
          <a:p>
            <a:r>
              <a:rPr lang="en-US">
                <a:solidFill>
                  <a:schemeClr val="accent1">
                    <a:lumMod val="50000"/>
                  </a:schemeClr>
                </a:solidFill>
              </a:rPr>
              <a:t>Tenure Buyout</a:t>
            </a:r>
            <a:endParaRPr lang="en-US"/>
          </a:p>
        </p:txBody>
      </p:sp>
      <p:sp>
        <p:nvSpPr>
          <p:cNvPr id="14" name="Content Placeholder 13"/>
          <p:cNvSpPr>
            <a:spLocks noGrp="1"/>
          </p:cNvSpPr>
          <p:nvPr>
            <p:ph idx="1"/>
          </p:nvPr>
        </p:nvSpPr>
        <p:spPr>
          <a:xfrm>
            <a:off x="838200" y="1745241"/>
            <a:ext cx="10515600" cy="4351338"/>
          </a:xfrm>
        </p:spPr>
        <p:txBody>
          <a:bodyPr/>
          <a:lstStyle/>
          <a:p>
            <a:r>
              <a:rPr lang="en-US"/>
              <a:t>Single sum, cash payment in exchange for relinquishing tenure.</a:t>
            </a:r>
          </a:p>
          <a:p>
            <a:endParaRPr lang="en-US"/>
          </a:p>
          <a:p>
            <a:pPr lvl="1"/>
            <a:r>
              <a:rPr lang="en-US"/>
              <a:t>65% of annual salary at least 10 but less than 20 years of service</a:t>
            </a:r>
            <a:endParaRPr lang="en-US" b="1"/>
          </a:p>
          <a:p>
            <a:pPr lvl="1"/>
            <a:r>
              <a:rPr lang="en-US"/>
              <a:t>100% of annual salary at least 20 but less than 30 years of service</a:t>
            </a:r>
            <a:endParaRPr lang="en-US" b="1"/>
          </a:p>
          <a:p>
            <a:pPr lvl="1"/>
            <a:r>
              <a:rPr lang="en-US"/>
              <a:t>110% of annual salary 30 or more years of service</a:t>
            </a:r>
          </a:p>
          <a:p>
            <a:pPr lvl="1"/>
            <a:endParaRPr lang="en-US" b="1"/>
          </a:p>
          <a:p>
            <a:r>
              <a:rPr lang="en-US"/>
              <a:t>Percentage amount refers to regular, annual salary.</a:t>
            </a:r>
          </a:p>
        </p:txBody>
      </p:sp>
    </p:spTree>
    <p:extLst>
      <p:ext uri="{BB962C8B-B14F-4D97-AF65-F5344CB8AC3E}">
        <p14:creationId xmlns:p14="http://schemas.microsoft.com/office/powerpoint/2010/main" val="256286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4">
              <a:lumMod val="60000"/>
              <a:lumOff val="40000"/>
            </a:schemeClr>
          </a:solidFill>
        </p:spPr>
        <p:txBody>
          <a:bodyPr/>
          <a:lstStyle/>
          <a:p>
            <a:r>
              <a:rPr lang="en-US">
                <a:solidFill>
                  <a:schemeClr val="accent1">
                    <a:lumMod val="50000"/>
                  </a:schemeClr>
                </a:solidFill>
              </a:rPr>
              <a:t>Tenure Buyout: Eligibility Criteria</a:t>
            </a:r>
            <a:endParaRPr lang="en-US"/>
          </a:p>
        </p:txBody>
      </p:sp>
      <p:sp>
        <p:nvSpPr>
          <p:cNvPr id="14" name="Content Placeholder 13"/>
          <p:cNvSpPr>
            <a:spLocks noGrp="1"/>
          </p:cNvSpPr>
          <p:nvPr>
            <p:ph idx="1"/>
          </p:nvPr>
        </p:nvSpPr>
        <p:spPr/>
        <p:txBody>
          <a:bodyPr>
            <a:normAutofit/>
          </a:bodyPr>
          <a:lstStyle/>
          <a:p>
            <a:pPr lvl="0"/>
            <a:r>
              <a:rPr lang="en-US"/>
              <a:t>Full time tenured employee </a:t>
            </a:r>
            <a:endParaRPr lang="en-US" sz="2400"/>
          </a:p>
          <a:p>
            <a:pPr lvl="0"/>
            <a:r>
              <a:rPr lang="en-US"/>
              <a:t>Not participate in Phased Retirement </a:t>
            </a:r>
            <a:endParaRPr lang="en-US" sz="2400"/>
          </a:p>
          <a:p>
            <a:pPr lvl="0"/>
            <a:r>
              <a:rPr lang="en-US"/>
              <a:t>Minimum age 66</a:t>
            </a:r>
          </a:p>
          <a:p>
            <a:pPr lvl="0"/>
            <a:r>
              <a:rPr lang="en-US"/>
              <a:t>Minimum of 10 years of service</a:t>
            </a:r>
          </a:p>
          <a:p>
            <a:pPr lvl="0"/>
            <a:r>
              <a:rPr lang="en-US"/>
              <a:t>Meet Rule of 80</a:t>
            </a:r>
          </a:p>
          <a:p>
            <a:pPr lvl="0"/>
            <a:r>
              <a:rPr lang="en-US"/>
              <a:t>All eligibility criteria must be met on or prior to a tenured faculty member’s Tenure Relinquishment Date </a:t>
            </a:r>
          </a:p>
          <a:p>
            <a:pPr marL="0" indent="0">
              <a:buNone/>
            </a:pPr>
            <a:endParaRPr lang="en-US"/>
          </a:p>
        </p:txBody>
      </p:sp>
    </p:spTree>
    <p:extLst>
      <p:ext uri="{BB962C8B-B14F-4D97-AF65-F5344CB8AC3E}">
        <p14:creationId xmlns:p14="http://schemas.microsoft.com/office/powerpoint/2010/main" val="63032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4">
              <a:lumMod val="60000"/>
              <a:lumOff val="40000"/>
            </a:schemeClr>
          </a:solidFill>
        </p:spPr>
        <p:txBody>
          <a:bodyPr/>
          <a:lstStyle/>
          <a:p>
            <a:r>
              <a:rPr lang="en-US">
                <a:solidFill>
                  <a:schemeClr val="accent1">
                    <a:lumMod val="50000"/>
                  </a:schemeClr>
                </a:solidFill>
              </a:rPr>
              <a:t>Tenure Buyout: “Rule of 80” Example</a:t>
            </a:r>
            <a:endParaRPr lang="en-US"/>
          </a:p>
        </p:txBody>
      </p:sp>
      <p:sp>
        <p:nvSpPr>
          <p:cNvPr id="14" name="Content Placeholder 13"/>
          <p:cNvSpPr>
            <a:spLocks noGrp="1"/>
          </p:cNvSpPr>
          <p:nvPr>
            <p:ph idx="1"/>
          </p:nvPr>
        </p:nvSpPr>
        <p:spPr/>
        <p:txBody>
          <a:bodyPr/>
          <a:lstStyle/>
          <a:p>
            <a:endParaRPr lang="en-US"/>
          </a:p>
          <a:p>
            <a:r>
              <a:rPr lang="en-US"/>
              <a:t>A tenured faculty member who is age 66 and has 10 years of service would not yet meet "the Rule of 80" (66 + 10 = 76 &lt; 80). </a:t>
            </a:r>
            <a:br>
              <a:rPr lang="en-US"/>
            </a:br>
            <a:endParaRPr lang="en-US"/>
          </a:p>
          <a:p>
            <a:r>
              <a:rPr lang="en-US"/>
              <a:t>A tenured faculty member who is age 66 and has 15 years of service would meet the "Rule of 80" (66 + 15 = 81 &gt; 80).</a:t>
            </a:r>
          </a:p>
          <a:p>
            <a:endParaRPr lang="en-US"/>
          </a:p>
        </p:txBody>
      </p:sp>
    </p:spTree>
    <p:extLst>
      <p:ext uri="{BB962C8B-B14F-4D97-AF65-F5344CB8AC3E}">
        <p14:creationId xmlns:p14="http://schemas.microsoft.com/office/powerpoint/2010/main" val="28073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4">
              <a:lumMod val="60000"/>
              <a:lumOff val="40000"/>
            </a:schemeClr>
          </a:solidFill>
        </p:spPr>
        <p:txBody>
          <a:bodyPr>
            <a:normAutofit fontScale="90000"/>
          </a:bodyPr>
          <a:lstStyle/>
          <a:p>
            <a:r>
              <a:rPr lang="en-US">
                <a:solidFill>
                  <a:schemeClr val="accent1">
                    <a:lumMod val="50000"/>
                  </a:schemeClr>
                </a:solidFill>
              </a:rPr>
              <a:t>Tenure Buyout: Standard Election Time Periods </a:t>
            </a:r>
            <a:r>
              <a:rPr lang="en-US" sz="3300">
                <a:solidFill>
                  <a:schemeClr val="accent1">
                    <a:lumMod val="50000"/>
                  </a:schemeClr>
                </a:solidFill>
              </a:rPr>
              <a:t>(Example of </a:t>
            </a:r>
            <a:r>
              <a:rPr lang="en-US" sz="3300" u="sng">
                <a:solidFill>
                  <a:schemeClr val="accent1">
                    <a:lumMod val="50000"/>
                  </a:schemeClr>
                </a:solidFill>
              </a:rPr>
              <a:t>First</a:t>
            </a:r>
            <a:r>
              <a:rPr lang="en-US" sz="3300">
                <a:solidFill>
                  <a:schemeClr val="accent1">
                    <a:lumMod val="50000"/>
                  </a:schemeClr>
                </a:solidFill>
              </a:rPr>
              <a:t> Meeting Eligibility Criteria on August 21, 2022)</a:t>
            </a:r>
            <a:endParaRPr lang="en-US" sz="3300"/>
          </a:p>
        </p:txBody>
      </p:sp>
      <p:graphicFrame>
        <p:nvGraphicFramePr>
          <p:cNvPr id="2" name="Table 1"/>
          <p:cNvGraphicFramePr>
            <a:graphicFrameLocks noGrp="1"/>
          </p:cNvGraphicFramePr>
          <p:nvPr>
            <p:extLst>
              <p:ext uri="{D42A27DB-BD31-4B8C-83A1-F6EECF244321}">
                <p14:modId xmlns:p14="http://schemas.microsoft.com/office/powerpoint/2010/main" val="4030625485"/>
              </p:ext>
            </p:extLst>
          </p:nvPr>
        </p:nvGraphicFramePr>
        <p:xfrm>
          <a:off x="838200" y="1853516"/>
          <a:ext cx="10515600" cy="3291840"/>
        </p:xfrm>
        <a:graphic>
          <a:graphicData uri="http://schemas.openxmlformats.org/drawingml/2006/table">
            <a:tbl>
              <a:tblPr firstRow="1" firstCol="1" bandRow="1">
                <a:tableStyleId>{5C22544A-7EE6-4342-B048-85BDC9FD1C3A}</a:tableStyleId>
              </a:tblPr>
              <a:tblGrid>
                <a:gridCol w="5413959">
                  <a:extLst>
                    <a:ext uri="{9D8B030D-6E8A-4147-A177-3AD203B41FA5}">
                      <a16:colId xmlns:a16="http://schemas.microsoft.com/office/drawing/2014/main" val="20000"/>
                    </a:ext>
                  </a:extLst>
                </a:gridCol>
                <a:gridCol w="5101641">
                  <a:extLst>
                    <a:ext uri="{9D8B030D-6E8A-4147-A177-3AD203B41FA5}">
                      <a16:colId xmlns:a16="http://schemas.microsoft.com/office/drawing/2014/main" val="20001"/>
                    </a:ext>
                  </a:extLst>
                </a:gridCol>
              </a:tblGrid>
              <a:tr h="319922">
                <a:tc gridSpan="2">
                  <a:txBody>
                    <a:bodyPr/>
                    <a:lstStyle/>
                    <a:p>
                      <a:pPr marL="0" marR="0">
                        <a:spcBef>
                          <a:spcPts val="0"/>
                        </a:spcBef>
                        <a:spcAft>
                          <a:spcPts val="0"/>
                        </a:spcAft>
                      </a:pPr>
                      <a:r>
                        <a:rPr lang="en-US" sz="2400">
                          <a:solidFill>
                            <a:schemeClr val="tx1">
                              <a:lumMod val="95000"/>
                              <a:lumOff val="5000"/>
                            </a:schemeClr>
                          </a:solidFill>
                          <a:effectLst/>
                        </a:rPr>
                        <a:t>SAMPLE TENURE BUYOUT / TENURE RELINQUISHMENT TIMELINE</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639844">
                <a:tc>
                  <a:txBody>
                    <a:bodyPr/>
                    <a:lstStyle/>
                    <a:p>
                      <a:pPr marL="0" marR="0">
                        <a:spcBef>
                          <a:spcPts val="0"/>
                        </a:spcBef>
                        <a:spcAft>
                          <a:spcPts val="0"/>
                        </a:spcAft>
                      </a:pPr>
                      <a:r>
                        <a:rPr lang="en-US" sz="2400">
                          <a:solidFill>
                            <a:schemeClr val="tx1">
                              <a:lumMod val="95000"/>
                              <a:lumOff val="5000"/>
                            </a:schemeClr>
                          </a:solidFill>
                          <a:effectLst/>
                        </a:rPr>
                        <a:t>Sample Eligibility Start Date</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b="1">
                          <a:solidFill>
                            <a:schemeClr val="tx1">
                              <a:lumMod val="95000"/>
                              <a:lumOff val="5000"/>
                            </a:schemeClr>
                          </a:solidFill>
                          <a:effectLst/>
                        </a:rPr>
                        <a:t>Sample Dates to Receive Tenure Buyout / Tenure Relinquishment Date </a:t>
                      </a:r>
                      <a:endParaRPr lang="en-US" sz="2400" b="1">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19922">
                <a:tc>
                  <a:txBody>
                    <a:bodyPr/>
                    <a:lstStyle/>
                    <a:p>
                      <a:pPr marL="0" marR="0">
                        <a:spcBef>
                          <a:spcPts val="0"/>
                        </a:spcBef>
                        <a:spcAft>
                          <a:spcPts val="0"/>
                        </a:spcAft>
                      </a:pPr>
                      <a:r>
                        <a:rPr lang="en-US" sz="2400">
                          <a:solidFill>
                            <a:schemeClr val="tx1">
                              <a:lumMod val="95000"/>
                              <a:lumOff val="5000"/>
                            </a:schemeClr>
                          </a:solidFill>
                          <a:effectLst/>
                        </a:rPr>
                        <a:t>August 21, 2022</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a:solidFill>
                            <a:schemeClr val="tx1">
                              <a:lumMod val="95000"/>
                              <a:lumOff val="5000"/>
                            </a:schemeClr>
                          </a:solidFill>
                          <a:effectLst/>
                        </a:rPr>
                        <a:t>August 31, 2022</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319922">
                <a:tc>
                  <a:txBody>
                    <a:bodyPr/>
                    <a:lstStyle/>
                    <a:p>
                      <a:pPr marL="0" marR="0">
                        <a:spcBef>
                          <a:spcPts val="0"/>
                        </a:spcBef>
                        <a:spcAft>
                          <a:spcPts val="0"/>
                        </a:spcAft>
                      </a:pPr>
                      <a:r>
                        <a:rPr lang="en-US" sz="2400">
                          <a:solidFill>
                            <a:schemeClr val="tx1">
                              <a:lumMod val="95000"/>
                              <a:lumOff val="5000"/>
                            </a:schemeClr>
                          </a:solidFill>
                          <a:effectLst/>
                        </a:rPr>
                        <a:t> </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a:solidFill>
                            <a:schemeClr val="tx1">
                              <a:lumMod val="95000"/>
                              <a:lumOff val="5000"/>
                            </a:schemeClr>
                          </a:solidFill>
                          <a:effectLst/>
                        </a:rPr>
                        <a:t>August 31, 2023</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319922">
                <a:tc>
                  <a:txBody>
                    <a:bodyPr/>
                    <a:lstStyle/>
                    <a:p>
                      <a:pPr marL="0" marR="0">
                        <a:spcBef>
                          <a:spcPts val="0"/>
                        </a:spcBef>
                        <a:spcAft>
                          <a:spcPts val="0"/>
                        </a:spcAft>
                      </a:pPr>
                      <a:r>
                        <a:rPr lang="en-US" sz="2400">
                          <a:solidFill>
                            <a:schemeClr val="tx1">
                              <a:lumMod val="95000"/>
                              <a:lumOff val="5000"/>
                            </a:schemeClr>
                          </a:solidFill>
                          <a:effectLst/>
                        </a:rPr>
                        <a:t> </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a:solidFill>
                            <a:schemeClr val="tx1">
                              <a:lumMod val="95000"/>
                              <a:lumOff val="5000"/>
                            </a:schemeClr>
                          </a:solidFill>
                          <a:effectLst/>
                        </a:rPr>
                        <a:t>August 31, 2024</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319922">
                <a:tc>
                  <a:txBody>
                    <a:bodyPr/>
                    <a:lstStyle/>
                    <a:p>
                      <a:pPr marL="0" marR="0">
                        <a:spcBef>
                          <a:spcPts val="0"/>
                        </a:spcBef>
                        <a:spcAft>
                          <a:spcPts val="0"/>
                        </a:spcAft>
                      </a:pPr>
                      <a:r>
                        <a:rPr lang="en-US" sz="2400">
                          <a:solidFill>
                            <a:schemeClr val="tx1">
                              <a:lumMod val="95000"/>
                              <a:lumOff val="5000"/>
                            </a:schemeClr>
                          </a:solidFill>
                          <a:effectLst/>
                        </a:rPr>
                        <a:t> </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a:solidFill>
                            <a:schemeClr val="tx1">
                              <a:lumMod val="95000"/>
                              <a:lumOff val="5000"/>
                            </a:schemeClr>
                          </a:solidFill>
                          <a:effectLst/>
                        </a:rPr>
                        <a:t>August 31, 2025</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r h="319922">
                <a:tc>
                  <a:txBody>
                    <a:bodyPr/>
                    <a:lstStyle/>
                    <a:p>
                      <a:pPr marL="0" marR="0">
                        <a:spcBef>
                          <a:spcPts val="0"/>
                        </a:spcBef>
                        <a:spcAft>
                          <a:spcPts val="0"/>
                        </a:spcAft>
                      </a:pPr>
                      <a:r>
                        <a:rPr lang="en-US" sz="2400">
                          <a:solidFill>
                            <a:schemeClr val="tx1">
                              <a:lumMod val="95000"/>
                              <a:lumOff val="5000"/>
                            </a:schemeClr>
                          </a:solidFill>
                          <a:effectLst/>
                        </a:rPr>
                        <a:t> </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a:solidFill>
                            <a:schemeClr val="tx1">
                              <a:lumMod val="95000"/>
                              <a:lumOff val="5000"/>
                            </a:schemeClr>
                          </a:solidFill>
                          <a:effectLst/>
                        </a:rPr>
                        <a:t>August 31, 2026</a:t>
                      </a:r>
                      <a:endParaRPr lang="en-US" sz="24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6"/>
                  </a:ext>
                </a:extLst>
              </a:tr>
              <a:tr h="319922">
                <a:tc>
                  <a:txBody>
                    <a:bodyPr/>
                    <a:lstStyle/>
                    <a:p>
                      <a:pPr marL="0" marR="0">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2400" i="1">
                          <a:solidFill>
                            <a:srgbClr val="FF0000"/>
                          </a:solidFill>
                          <a:effectLst/>
                        </a:rPr>
                        <a:t>No longer eligible</a:t>
                      </a:r>
                      <a:endParaRPr lang="en-US" sz="24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467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dirty="0">
                <a:solidFill>
                  <a:srgbClr val="FFC000"/>
                </a:solidFill>
                <a:cs typeface="Calibri Light"/>
              </a:rPr>
              <a:t>Tenure Buyout: Election Form </a:t>
            </a:r>
          </a:p>
          <a:p>
            <a:endParaRPr lang="en-US" dirty="0">
              <a:solidFill>
                <a:srgbClr val="FFC000"/>
              </a:solidFill>
              <a:cs typeface="Calibri Light"/>
            </a:endParaRPr>
          </a:p>
        </p:txBody>
      </p:sp>
      <p:sp>
        <p:nvSpPr>
          <p:cNvPr id="14" name="Content Placeholder 13"/>
          <p:cNvSpPr>
            <a:spLocks noGrp="1"/>
          </p:cNvSpPr>
          <p:nvPr>
            <p:ph idx="1"/>
          </p:nvPr>
        </p:nvSpPr>
        <p:spPr/>
        <p:txBody>
          <a:bodyPr vert="horz" lIns="91440" tIns="45720" rIns="91440" bIns="45720" rtlCol="0" anchor="t">
            <a:normAutofit fontScale="62500" lnSpcReduction="20000"/>
          </a:bodyPr>
          <a:lstStyle/>
          <a:p>
            <a:pPr marL="0" indent="0" algn="ctr">
              <a:lnSpc>
                <a:spcPct val="120000"/>
              </a:lnSpc>
              <a:buNone/>
            </a:pPr>
            <a:r>
              <a:rPr lang="en-US" sz="2900" dirty="0"/>
              <a:t>Submit Election and General Release of Claims Form to Office of Faculty Advancement between </a:t>
            </a:r>
            <a:r>
              <a:rPr lang="en-US" sz="2900" b="1" dirty="0"/>
              <a:t>May 1 and</a:t>
            </a:r>
            <a:r>
              <a:rPr lang="en-US" sz="2900" dirty="0"/>
              <a:t> </a:t>
            </a:r>
            <a:r>
              <a:rPr lang="en-US" sz="2900" b="1" dirty="0"/>
              <a:t>August 31 of academic year prior </a:t>
            </a:r>
            <a:r>
              <a:rPr lang="en-US" sz="2900" dirty="0"/>
              <a:t>to tenure relinquishment </a:t>
            </a:r>
            <a:endParaRPr lang="en-US" sz="2900" dirty="0">
              <a:cs typeface="Calibri"/>
            </a:endParaRPr>
          </a:p>
          <a:p>
            <a:pPr marL="0" indent="0" algn="ctr">
              <a:buNone/>
            </a:pPr>
            <a:endParaRPr lang="en-US" sz="2900" dirty="0">
              <a:cs typeface="Calibri"/>
            </a:endParaRPr>
          </a:p>
          <a:p>
            <a:pPr marL="0" indent="0" algn="ctr">
              <a:lnSpc>
                <a:spcPct val="120000"/>
              </a:lnSpc>
              <a:buNone/>
            </a:pPr>
            <a:r>
              <a:rPr lang="en-US" sz="2900" dirty="0">
                <a:cs typeface="Calibri"/>
              </a:rPr>
              <a:t>Example: You must submit the Election and General Release of Claims form by August 31, 2023 for an</a:t>
            </a:r>
          </a:p>
          <a:p>
            <a:pPr marL="0" indent="0" algn="ctr">
              <a:lnSpc>
                <a:spcPct val="120000"/>
              </a:lnSpc>
              <a:buNone/>
            </a:pPr>
            <a:r>
              <a:rPr lang="en-US" sz="2900" dirty="0">
                <a:cs typeface="Calibri"/>
              </a:rPr>
              <a:t> August 31, 2024 tenure relinquishment </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a:p>
            <a:pPr marL="0" indent="0" algn="ctr">
              <a:buNone/>
            </a:pPr>
            <a:r>
              <a:rPr lang="en-US" i="1" dirty="0"/>
              <a:t>Form is available on the Faculty tab of DrexelOne. </a:t>
            </a:r>
            <a:endParaRPr lang="en-US" dirty="0"/>
          </a:p>
          <a:p>
            <a:pPr lvl="0">
              <a:buFont typeface="Arial" panose="020B0604020202020204" pitchFamily="34" charset="0"/>
              <a:buChar char="•"/>
            </a:pPr>
            <a:endParaRPr lang="en-US" dirty="0">
              <a:cs typeface="Calibri"/>
            </a:endParaRPr>
          </a:p>
          <a:p>
            <a:pPr lvl="0">
              <a:buFont typeface="Arial" panose="020B0604020202020204" pitchFamily="34" charset="0"/>
              <a:buChar char="•"/>
            </a:pPr>
            <a:endParaRPr lang="en-US" dirty="0"/>
          </a:p>
          <a:p>
            <a:pPr marL="0" lvl="0" indent="0">
              <a:buNone/>
            </a:pPr>
            <a:br>
              <a:rPr lang="en-US" dirty="0"/>
            </a:br>
            <a:endParaRPr lang="en-US" dirty="0">
              <a:cs typeface="Calibri" panose="020F0502020204030204"/>
            </a:endParaRPr>
          </a:p>
        </p:txBody>
      </p:sp>
    </p:spTree>
    <p:extLst>
      <p:ext uri="{BB962C8B-B14F-4D97-AF65-F5344CB8AC3E}">
        <p14:creationId xmlns:p14="http://schemas.microsoft.com/office/powerpoint/2010/main" val="37058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rgbClr val="FFC000"/>
                </a:solidFill>
              </a:rPr>
              <a:t>Phased Retirement</a:t>
            </a:r>
          </a:p>
        </p:txBody>
      </p:sp>
      <p:sp>
        <p:nvSpPr>
          <p:cNvPr id="14" name="Content Placeholder 13"/>
          <p:cNvSpPr>
            <a:spLocks noGrp="1"/>
          </p:cNvSpPr>
          <p:nvPr>
            <p:ph idx="1"/>
          </p:nvPr>
        </p:nvSpPr>
        <p:spPr/>
        <p:txBody>
          <a:bodyPr/>
          <a:lstStyle/>
          <a:p>
            <a:pPr lvl="0">
              <a:buFont typeface="Arial" panose="020B0604020202020204" pitchFamily="34" charset="0"/>
              <a:buChar char="•"/>
            </a:pPr>
            <a:r>
              <a:rPr lang="en-US"/>
              <a:t>Reduce work schedule and commensurate pay for up to three consecutive academic years.</a:t>
            </a:r>
          </a:p>
          <a:p>
            <a:pPr lvl="0">
              <a:buFont typeface="Arial" panose="020B0604020202020204" pitchFamily="34" charset="0"/>
              <a:buChar char="•"/>
            </a:pPr>
            <a:endParaRPr lang="en-US"/>
          </a:p>
          <a:p>
            <a:pPr lvl="0">
              <a:buFont typeface="Arial" panose="020B0604020202020204" pitchFamily="34" charset="0"/>
              <a:buChar char="•"/>
            </a:pPr>
            <a:r>
              <a:rPr lang="en-US"/>
              <a:t>Relinquish tenure and retire at the end of the phased retirement period. </a:t>
            </a:r>
            <a:br>
              <a:rPr lang="en-US"/>
            </a:br>
            <a:endParaRPr lang="en-US"/>
          </a:p>
        </p:txBody>
      </p:sp>
    </p:spTree>
    <p:extLst>
      <p:ext uri="{BB962C8B-B14F-4D97-AF65-F5344CB8AC3E}">
        <p14:creationId xmlns:p14="http://schemas.microsoft.com/office/powerpoint/2010/main" val="199734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lstStyle/>
          <a:p>
            <a:r>
              <a:rPr lang="en-US">
                <a:solidFill>
                  <a:srgbClr val="FFC000"/>
                </a:solidFill>
              </a:rPr>
              <a:t>Phased Retirement Options</a:t>
            </a:r>
          </a:p>
        </p:txBody>
      </p:sp>
      <p:sp>
        <p:nvSpPr>
          <p:cNvPr id="14" name="Content Placeholder 13"/>
          <p:cNvSpPr>
            <a:spLocks noGrp="1"/>
          </p:cNvSpPr>
          <p:nvPr>
            <p:ph idx="1"/>
          </p:nvPr>
        </p:nvSpPr>
        <p:spPr/>
        <p:txBody>
          <a:bodyPr>
            <a:normAutofit/>
          </a:bodyPr>
          <a:lstStyle/>
          <a:p>
            <a:pPr lvl="0"/>
            <a:r>
              <a:rPr lang="en-US" sz="2600" b="1"/>
              <a:t>One-Year Phased Retirement Period</a:t>
            </a:r>
            <a:r>
              <a:rPr lang="en-US" sz="2600"/>
              <a:t>: Choose 25% or 50% reduction in work and pay for one academic year.</a:t>
            </a:r>
          </a:p>
          <a:p>
            <a:pPr lvl="0"/>
            <a:r>
              <a:rPr lang="en-US" sz="2600" b="1"/>
              <a:t>Two-Year Phased Retirement Period</a:t>
            </a:r>
            <a:r>
              <a:rPr lang="en-US" sz="2600"/>
              <a:t>: Choose 25% or 50% reduction in work and pay for each of two consecutive, academic years or choose 25% reduction in work and pay for the first academic year and a 50% reduction in work and pay for the second, consecutive academic year.</a:t>
            </a:r>
          </a:p>
          <a:p>
            <a:pPr lvl="0"/>
            <a:r>
              <a:rPr lang="en-US" sz="2600" b="1"/>
              <a:t>Three-Year Phased Retirement Period</a:t>
            </a:r>
            <a:r>
              <a:rPr lang="en-US" sz="2600"/>
              <a:t>: 25% reduction in work and pay for the first academic year, 50% reduction in the second consecutive, academic year and 75% reduction in the third consecutive, academic year.</a:t>
            </a:r>
          </a:p>
          <a:p>
            <a:pPr lvl="0">
              <a:buFont typeface="Arial" panose="020B0604020202020204" pitchFamily="34" charset="0"/>
              <a:buChar char="•"/>
            </a:pPr>
            <a:endParaRPr lang="en-US"/>
          </a:p>
        </p:txBody>
      </p:sp>
    </p:spTree>
    <p:extLst>
      <p:ext uri="{BB962C8B-B14F-4D97-AF65-F5344CB8AC3E}">
        <p14:creationId xmlns:p14="http://schemas.microsoft.com/office/powerpoint/2010/main" val="2851638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ssier Workshop 4.17.17" id="{EFD906AB-6BF6-47F7-BE5A-0DF47837A608}" vid="{3A30475E-6993-4495-BBA2-E60F4FF2BB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0beed7-cd68-4adc-a747-e07f51a8c1ed">
      <UserInfo>
        <DisplayName>Grzyb,Linda</DisplayName>
        <AccountId>15</AccountId>
        <AccountType/>
      </UserInfo>
      <UserInfo>
        <DisplayName>McClellan,Danielle</DisplayName>
        <AccountId>286</AccountId>
        <AccountType/>
      </UserInfo>
      <UserInfo>
        <DisplayName>Bellamy,Kristin</DisplayName>
        <AccountId>176</AccountId>
        <AccountType/>
      </UserInfo>
      <UserInfo>
        <DisplayName>Horvat,Erin McNamara</DisplayName>
        <AccountId>12</AccountId>
        <AccountType/>
      </UserInfo>
    </SharedWithUsers>
    <lcf76f155ced4ddcb4097134ff3c332f xmlns="fb49477f-6702-40a0-ab01-2a9b1519e17b">
      <Terms xmlns="http://schemas.microsoft.com/office/infopath/2007/PartnerControls"/>
    </lcf76f155ced4ddcb4097134ff3c332f>
    <TaxCatchAll xmlns="d60beed7-cd68-4adc-a747-e07f51a8c1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35F76AC5B2604590B81D7780CA43A0" ma:contentTypeVersion="16" ma:contentTypeDescription="Create a new document." ma:contentTypeScope="" ma:versionID="193434a229d9e5e41cd623d383009759">
  <xsd:schema xmlns:xsd="http://www.w3.org/2001/XMLSchema" xmlns:xs="http://www.w3.org/2001/XMLSchema" xmlns:p="http://schemas.microsoft.com/office/2006/metadata/properties" xmlns:ns2="fb49477f-6702-40a0-ab01-2a9b1519e17b" xmlns:ns3="d60beed7-cd68-4adc-a747-e07f51a8c1ed" targetNamespace="http://schemas.microsoft.com/office/2006/metadata/properties" ma:root="true" ma:fieldsID="221d9004c87f7150fc40994425d981be" ns2:_="" ns3:_="">
    <xsd:import namespace="fb49477f-6702-40a0-ab01-2a9b1519e17b"/>
    <xsd:import namespace="d60beed7-cd68-4adc-a747-e07f51a8c1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9477f-6702-40a0-ab01-2a9b1519e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c656b0-98d7-492e-824b-0841517da8f9"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0beed7-cd68-4adc-a747-e07f51a8c1e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bd586f2-59b0-4f07-b493-b64f0500b333}" ma:internalName="TaxCatchAll" ma:showField="CatchAllData" ma:web="d60beed7-cd68-4adc-a747-e07f51a8c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7AFE3-8E56-48C8-8227-EACDD167DCA6}">
  <ds:schemaRefs>
    <ds:schemaRef ds:uri="http://schemas.microsoft.com/sharepoint/v3/contenttype/forms"/>
  </ds:schemaRefs>
</ds:datastoreItem>
</file>

<file path=customXml/itemProps2.xml><?xml version="1.0" encoding="utf-8"?>
<ds:datastoreItem xmlns:ds="http://schemas.openxmlformats.org/officeDocument/2006/customXml" ds:itemID="{E097312D-F999-4990-B0D5-41340AEF9E0B}">
  <ds:schemaRefs>
    <ds:schemaRef ds:uri="d60beed7-cd68-4adc-a747-e07f51a8c1ed"/>
    <ds:schemaRef ds:uri="fb49477f-6702-40a0-ab01-2a9b1519e1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72E2E8-7FD4-455F-B102-ABBAFF8F0852}">
  <ds:schemaRefs>
    <ds:schemaRef ds:uri="d60beed7-cd68-4adc-a747-e07f51a8c1ed"/>
    <ds:schemaRef ds:uri="fb49477f-6702-40a0-ab01-2a9b1519e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Dossier Workshop 4.17.17 (002)</Template>
  <TotalTime>4</TotalTime>
  <Words>2672</Words>
  <Application>Microsoft Office PowerPoint</Application>
  <PresentationFormat>Widescreen</PresentationFormat>
  <Paragraphs>239</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Futura Light</vt:lpstr>
      <vt:lpstr>Wingdings</vt:lpstr>
      <vt:lpstr>Office Theme</vt:lpstr>
      <vt:lpstr>Tenured Faculty Transition Policy</vt:lpstr>
      <vt:lpstr>Overview</vt:lpstr>
      <vt:lpstr>Tenure Buyout</vt:lpstr>
      <vt:lpstr>Tenure Buyout: Eligibility Criteria</vt:lpstr>
      <vt:lpstr>Tenure Buyout: “Rule of 80” Example</vt:lpstr>
      <vt:lpstr>Tenure Buyout: Standard Election Time Periods (Example of First Meeting Eligibility Criteria on August 21, 2022)</vt:lpstr>
      <vt:lpstr>Tenure Buyout: Election Form  </vt:lpstr>
      <vt:lpstr>Phased Retirement</vt:lpstr>
      <vt:lpstr>Phased Retirement Options</vt:lpstr>
      <vt:lpstr>Phased Retirement: Eligibility Criteria</vt:lpstr>
      <vt:lpstr>Phased Retirement: Participation Process</vt:lpstr>
      <vt:lpstr>Phased Retirement: Election Form</vt:lpstr>
      <vt:lpstr>Retiree Health Benefits</vt:lpstr>
      <vt:lpstr>Retiree Health Benefits</vt:lpstr>
      <vt:lpstr>Retiree Health Benefits</vt:lpstr>
      <vt:lpstr>Retiree Health Benefits</vt:lpstr>
      <vt:lpstr>403(b) and 457(b) Retirement Plan</vt:lpstr>
      <vt:lpstr>Other Benefits</vt:lpstr>
      <vt:lpstr>Things to Consider</vt:lpstr>
      <vt:lpstr>Things to Consider </vt:lpstr>
      <vt:lpstr>Things to Consider</vt:lpstr>
      <vt:lpstr>Resources</vt:lpstr>
      <vt:lpstr> </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 Dossier Information Session</dc:title>
  <dc:creator>Horvat,Erin</dc:creator>
  <cp:lastModifiedBy>Van Wyk,Remy</cp:lastModifiedBy>
  <cp:revision>88</cp:revision>
  <cp:lastPrinted>2017-04-25T16:51:59Z</cp:lastPrinted>
  <dcterms:created xsi:type="dcterms:W3CDTF">2017-04-25T16:33:48Z</dcterms:created>
  <dcterms:modified xsi:type="dcterms:W3CDTF">2023-04-28T17:29:44Z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0x010100E135F76AC5B2604590B81D7780CA43A0</vt:lpwstr>
  </property>
  <property fmtid="{D5CDD505-2E9C-101B-9397-08002B2CF9AE}" pid="3" name="MediaServiceImageTags">
    <vt:lpwstr/>
  </property>
</Properties>
</file>